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58" r:id="rId4"/>
  </p:sldMasterIdLst>
  <p:sldIdLst>
    <p:sldId id="257" r:id="rId5"/>
    <p:sldId id="265" r:id="rId6"/>
    <p:sldId id="258" r:id="rId7"/>
    <p:sldId id="266" r:id="rId8"/>
    <p:sldId id="259" r:id="rId9"/>
    <p:sldId id="260" r:id="rId10"/>
    <p:sldId id="261" r:id="rId11"/>
    <p:sldId id="267" r:id="rId12"/>
    <p:sldId id="262" r:id="rId13"/>
    <p:sldId id="268" r:id="rId14"/>
    <p:sldId id="269" r:id="rId15"/>
    <p:sldId id="270" r:id="rId16"/>
    <p:sldId id="271" r:id="rId17"/>
    <p:sldId id="264"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BA8B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2D65B6F-5A93-4F4A-AED6-861C53F189BE}" v="20" dt="2023-10-23T20:42:09.63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868" autoAdjust="0"/>
    <p:restoredTop sz="94660"/>
  </p:normalViewPr>
  <p:slideViewPr>
    <p:cSldViewPr snapToGrid="0">
      <p:cViewPr varScale="1">
        <p:scale>
          <a:sx n="82" d="100"/>
          <a:sy n="82" d="100"/>
        </p:scale>
        <p:origin x="586"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microsoft.com/office/2016/11/relationships/changesInfo" Target="changesInfos/changesInfo1.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Ibrahim Ezzat" userId="1869b62f9e9074ea" providerId="LiveId" clId="{A2D65B6F-5A93-4F4A-AED6-861C53F189BE}"/>
    <pc:docChg chg="undo redo custSel addSld delSld modSld sldOrd addSection delSection">
      <pc:chgData name="Ibrahim Ezzat" userId="1869b62f9e9074ea" providerId="LiveId" clId="{A2D65B6F-5A93-4F4A-AED6-861C53F189BE}" dt="2023-10-23T20:45:51.251" v="205"/>
      <pc:docMkLst>
        <pc:docMk/>
      </pc:docMkLst>
      <pc:sldChg chg="modSp mod modTransition">
        <pc:chgData name="Ibrahim Ezzat" userId="1869b62f9e9074ea" providerId="LiveId" clId="{A2D65B6F-5A93-4F4A-AED6-861C53F189BE}" dt="2023-10-23T20:39:41.407" v="157"/>
        <pc:sldMkLst>
          <pc:docMk/>
          <pc:sldMk cId="4043737824" sldId="257"/>
        </pc:sldMkLst>
        <pc:spChg chg="mod">
          <ac:chgData name="Ibrahim Ezzat" userId="1869b62f9e9074ea" providerId="LiveId" clId="{A2D65B6F-5A93-4F4A-AED6-861C53F189BE}" dt="2023-10-23T20:18:45.276" v="72"/>
          <ac:spMkLst>
            <pc:docMk/>
            <pc:sldMk cId="4043737824" sldId="257"/>
            <ac:spMk id="3" creationId="{A8E9CFF2-3777-4FF4-A759-8491175B0B7C}"/>
          </ac:spMkLst>
        </pc:spChg>
      </pc:sldChg>
      <pc:sldChg chg="modSp mod">
        <pc:chgData name="Ibrahim Ezzat" userId="1869b62f9e9074ea" providerId="LiveId" clId="{A2D65B6F-5A93-4F4A-AED6-861C53F189BE}" dt="2023-10-23T20:39:11.558" v="149" actId="20577"/>
        <pc:sldMkLst>
          <pc:docMk/>
          <pc:sldMk cId="191714609" sldId="258"/>
        </pc:sldMkLst>
        <pc:spChg chg="mod">
          <ac:chgData name="Ibrahim Ezzat" userId="1869b62f9e9074ea" providerId="LiveId" clId="{A2D65B6F-5A93-4F4A-AED6-861C53F189BE}" dt="2023-10-23T20:39:11.558" v="149" actId="20577"/>
          <ac:spMkLst>
            <pc:docMk/>
            <pc:sldMk cId="191714609" sldId="258"/>
            <ac:spMk id="2" creationId="{9AB2EA78-AEB3-469B-9025-3B17201A457B}"/>
          </ac:spMkLst>
        </pc:spChg>
        <pc:picChg chg="mod">
          <ac:chgData name="Ibrahim Ezzat" userId="1869b62f9e9074ea" providerId="LiveId" clId="{A2D65B6F-5A93-4F4A-AED6-861C53F189BE}" dt="2023-10-23T20:06:15.012" v="5" actId="14100"/>
          <ac:picMkLst>
            <pc:docMk/>
            <pc:sldMk cId="191714609" sldId="258"/>
            <ac:picMk id="5" creationId="{F873AE43-D8F7-A437-79FA-02F922B2DBE7}"/>
          </ac:picMkLst>
        </pc:picChg>
        <pc:picChg chg="mod">
          <ac:chgData name="Ibrahim Ezzat" userId="1869b62f9e9074ea" providerId="LiveId" clId="{A2D65B6F-5A93-4F4A-AED6-861C53F189BE}" dt="2023-10-23T20:06:18.193" v="6" actId="14100"/>
          <ac:picMkLst>
            <pc:docMk/>
            <pc:sldMk cId="191714609" sldId="258"/>
            <ac:picMk id="7" creationId="{2EE85595-24A6-968E-1390-A86A668FD97B}"/>
          </ac:picMkLst>
        </pc:picChg>
      </pc:sldChg>
      <pc:sldChg chg="modSp mod ord">
        <pc:chgData name="Ibrahim Ezzat" userId="1869b62f9e9074ea" providerId="LiveId" clId="{A2D65B6F-5A93-4F4A-AED6-861C53F189BE}" dt="2023-10-23T20:38:50.691" v="147"/>
        <pc:sldMkLst>
          <pc:docMk/>
          <pc:sldMk cId="356839002" sldId="259"/>
        </pc:sldMkLst>
        <pc:spChg chg="mod">
          <ac:chgData name="Ibrahim Ezzat" userId="1869b62f9e9074ea" providerId="LiveId" clId="{A2D65B6F-5A93-4F4A-AED6-861C53F189BE}" dt="2023-10-23T20:18:45.733" v="73"/>
          <ac:spMkLst>
            <pc:docMk/>
            <pc:sldMk cId="356839002" sldId="259"/>
            <ac:spMk id="2" creationId="{089B400B-0316-915A-3F3B-75E7D9F21BB1}"/>
          </ac:spMkLst>
        </pc:spChg>
        <pc:spChg chg="mod">
          <ac:chgData name="Ibrahim Ezzat" userId="1869b62f9e9074ea" providerId="LiveId" clId="{A2D65B6F-5A93-4F4A-AED6-861C53F189BE}" dt="2023-10-23T20:18:45.276" v="72"/>
          <ac:spMkLst>
            <pc:docMk/>
            <pc:sldMk cId="356839002" sldId="259"/>
            <ac:spMk id="3" creationId="{E29227FC-FA59-B3D8-A4D0-D9E1EF749AFB}"/>
          </ac:spMkLst>
        </pc:spChg>
      </pc:sldChg>
      <pc:sldChg chg="modSp ord">
        <pc:chgData name="Ibrahim Ezzat" userId="1869b62f9e9074ea" providerId="LiveId" clId="{A2D65B6F-5A93-4F4A-AED6-861C53F189BE}" dt="2023-10-23T20:42:59.866" v="200"/>
        <pc:sldMkLst>
          <pc:docMk/>
          <pc:sldMk cId="1657196783" sldId="260"/>
        </pc:sldMkLst>
        <pc:spChg chg="mod">
          <ac:chgData name="Ibrahim Ezzat" userId="1869b62f9e9074ea" providerId="LiveId" clId="{A2D65B6F-5A93-4F4A-AED6-861C53F189BE}" dt="2023-10-23T20:18:45.733" v="73"/>
          <ac:spMkLst>
            <pc:docMk/>
            <pc:sldMk cId="1657196783" sldId="260"/>
            <ac:spMk id="2" creationId="{2063BB8C-7BC3-FA52-E2FC-BA2D97582FBB}"/>
          </ac:spMkLst>
        </pc:spChg>
        <pc:spChg chg="mod">
          <ac:chgData name="Ibrahim Ezzat" userId="1869b62f9e9074ea" providerId="LiveId" clId="{A2D65B6F-5A93-4F4A-AED6-861C53F189BE}" dt="2023-10-23T20:18:45.733" v="73"/>
          <ac:spMkLst>
            <pc:docMk/>
            <pc:sldMk cId="1657196783" sldId="260"/>
            <ac:spMk id="3" creationId="{D425E229-E711-5491-C60C-FFDC358A496A}"/>
          </ac:spMkLst>
        </pc:spChg>
      </pc:sldChg>
      <pc:sldChg chg="modSp mod">
        <pc:chgData name="Ibrahim Ezzat" userId="1869b62f9e9074ea" providerId="LiveId" clId="{A2D65B6F-5A93-4F4A-AED6-861C53F189BE}" dt="2023-10-23T20:18:45.733" v="73"/>
        <pc:sldMkLst>
          <pc:docMk/>
          <pc:sldMk cId="1437266288" sldId="261"/>
        </pc:sldMkLst>
        <pc:spChg chg="mod">
          <ac:chgData name="Ibrahim Ezzat" userId="1869b62f9e9074ea" providerId="LiveId" clId="{A2D65B6F-5A93-4F4A-AED6-861C53F189BE}" dt="2023-10-23T20:18:45.733" v="73"/>
          <ac:spMkLst>
            <pc:docMk/>
            <pc:sldMk cId="1437266288" sldId="261"/>
            <ac:spMk id="2" creationId="{7DF0BEA1-0B54-C8DB-0F48-D1B9EA02AA72}"/>
          </ac:spMkLst>
        </pc:spChg>
        <pc:spChg chg="mod">
          <ac:chgData name="Ibrahim Ezzat" userId="1869b62f9e9074ea" providerId="LiveId" clId="{A2D65B6F-5A93-4F4A-AED6-861C53F189BE}" dt="2023-10-23T20:15:25.373" v="46" actId="313"/>
          <ac:spMkLst>
            <pc:docMk/>
            <pc:sldMk cId="1437266288" sldId="261"/>
            <ac:spMk id="3" creationId="{E475148C-142A-1A77-0793-6BBDB96A14EC}"/>
          </ac:spMkLst>
        </pc:spChg>
      </pc:sldChg>
      <pc:sldChg chg="modSp ord">
        <pc:chgData name="Ibrahim Ezzat" userId="1869b62f9e9074ea" providerId="LiveId" clId="{A2D65B6F-5A93-4F4A-AED6-861C53F189BE}" dt="2023-10-23T20:45:51.251" v="205"/>
        <pc:sldMkLst>
          <pc:docMk/>
          <pc:sldMk cId="3898273314" sldId="262"/>
        </pc:sldMkLst>
        <pc:spChg chg="mod">
          <ac:chgData name="Ibrahim Ezzat" userId="1869b62f9e9074ea" providerId="LiveId" clId="{A2D65B6F-5A93-4F4A-AED6-861C53F189BE}" dt="2023-10-23T20:18:45.733" v="73"/>
          <ac:spMkLst>
            <pc:docMk/>
            <pc:sldMk cId="3898273314" sldId="262"/>
            <ac:spMk id="2" creationId="{F7AE1BBF-03A6-5DFB-8F94-CA75E070F19A}"/>
          </ac:spMkLst>
        </pc:spChg>
        <pc:spChg chg="mod">
          <ac:chgData name="Ibrahim Ezzat" userId="1869b62f9e9074ea" providerId="LiveId" clId="{A2D65B6F-5A93-4F4A-AED6-861C53F189BE}" dt="2023-10-23T20:18:45.733" v="73"/>
          <ac:spMkLst>
            <pc:docMk/>
            <pc:sldMk cId="3898273314" sldId="262"/>
            <ac:spMk id="3" creationId="{60AC7E38-FC2E-1CBF-9BE1-DD77F1B7351A}"/>
          </ac:spMkLst>
        </pc:spChg>
      </pc:sldChg>
      <pc:sldChg chg="new del">
        <pc:chgData name="Ibrahim Ezzat" userId="1869b62f9e9074ea" providerId="LiveId" clId="{A2D65B6F-5A93-4F4A-AED6-861C53F189BE}" dt="2023-10-23T20:10:59.808" v="29" actId="2696"/>
        <pc:sldMkLst>
          <pc:docMk/>
          <pc:sldMk cId="95812375" sldId="265"/>
        </pc:sldMkLst>
      </pc:sldChg>
      <pc:sldChg chg="addSp delSp modSp new mod modTransition">
        <pc:chgData name="Ibrahim Ezzat" userId="1869b62f9e9074ea" providerId="LiveId" clId="{A2D65B6F-5A93-4F4A-AED6-861C53F189BE}" dt="2023-10-23T20:42:14.640" v="198" actId="1076"/>
        <pc:sldMkLst>
          <pc:docMk/>
          <pc:sldMk cId="3882128515" sldId="265"/>
        </pc:sldMkLst>
        <pc:spChg chg="mod">
          <ac:chgData name="Ibrahim Ezzat" userId="1869b62f9e9074ea" providerId="LiveId" clId="{A2D65B6F-5A93-4F4A-AED6-861C53F189BE}" dt="2023-10-23T20:19:28.472" v="83" actId="20577"/>
          <ac:spMkLst>
            <pc:docMk/>
            <pc:sldMk cId="3882128515" sldId="265"/>
            <ac:spMk id="2" creationId="{03E170DE-0D9E-C144-4733-E2643842D2A3}"/>
          </ac:spMkLst>
        </pc:spChg>
        <pc:spChg chg="del mod">
          <ac:chgData name="Ibrahim Ezzat" userId="1869b62f9e9074ea" providerId="LiveId" clId="{A2D65B6F-5A93-4F4A-AED6-861C53F189BE}" dt="2023-10-23T20:22:14.519" v="84" actId="931"/>
          <ac:spMkLst>
            <pc:docMk/>
            <pc:sldMk cId="3882128515" sldId="265"/>
            <ac:spMk id="3" creationId="{7D70A541-62C6-E07C-98E0-5B846C4F88D3}"/>
          </ac:spMkLst>
        </pc:spChg>
        <pc:spChg chg="add mod">
          <ac:chgData name="Ibrahim Ezzat" userId="1869b62f9e9074ea" providerId="LiveId" clId="{A2D65B6F-5A93-4F4A-AED6-861C53F189BE}" dt="2023-10-23T20:42:13.106" v="197" actId="688"/>
          <ac:spMkLst>
            <pc:docMk/>
            <pc:sldMk cId="3882128515" sldId="265"/>
            <ac:spMk id="6" creationId="{CC0EC597-E1D6-4EC6-D9B4-571C44F8F4C8}"/>
          </ac:spMkLst>
        </pc:spChg>
        <pc:spChg chg="add mod">
          <ac:chgData name="Ibrahim Ezzat" userId="1869b62f9e9074ea" providerId="LiveId" clId="{A2D65B6F-5A93-4F4A-AED6-861C53F189BE}" dt="2023-10-23T20:41:19.625" v="166" actId="1076"/>
          <ac:spMkLst>
            <pc:docMk/>
            <pc:sldMk cId="3882128515" sldId="265"/>
            <ac:spMk id="10" creationId="{982DCBF4-5A12-F8AD-48DF-1F2B8F9D3BBF}"/>
          </ac:spMkLst>
        </pc:spChg>
        <pc:spChg chg="add mod">
          <ac:chgData name="Ibrahim Ezzat" userId="1869b62f9e9074ea" providerId="LiveId" clId="{A2D65B6F-5A93-4F4A-AED6-861C53F189BE}" dt="2023-10-23T20:41:38.697" v="195" actId="20577"/>
          <ac:spMkLst>
            <pc:docMk/>
            <pc:sldMk cId="3882128515" sldId="265"/>
            <ac:spMk id="14" creationId="{6DC138D7-E342-8A0A-66B9-C5146C821A30}"/>
          </ac:spMkLst>
        </pc:spChg>
        <pc:picChg chg="add mod">
          <ac:chgData name="Ibrahim Ezzat" userId="1869b62f9e9074ea" providerId="LiveId" clId="{A2D65B6F-5A93-4F4A-AED6-861C53F189BE}" dt="2023-10-23T20:42:14.640" v="198" actId="1076"/>
          <ac:picMkLst>
            <pc:docMk/>
            <pc:sldMk cId="3882128515" sldId="265"/>
            <ac:picMk id="5" creationId="{D01F3A5A-7251-E6B5-E563-AA0AF6852BAD}"/>
          </ac:picMkLst>
        </pc:picChg>
        <pc:picChg chg="add mod">
          <ac:chgData name="Ibrahim Ezzat" userId="1869b62f9e9074ea" providerId="LiveId" clId="{A2D65B6F-5A93-4F4A-AED6-861C53F189BE}" dt="2023-10-23T20:37:59.365" v="130" actId="1076"/>
          <ac:picMkLst>
            <pc:docMk/>
            <pc:sldMk cId="3882128515" sldId="265"/>
            <ac:picMk id="8" creationId="{2E144A8D-D726-9C4E-2756-5E223DB4C61D}"/>
          </ac:picMkLst>
        </pc:picChg>
        <pc:picChg chg="add mod">
          <ac:chgData name="Ibrahim Ezzat" userId="1869b62f9e9074ea" providerId="LiveId" clId="{A2D65B6F-5A93-4F4A-AED6-861C53F189BE}" dt="2023-10-23T20:40:43.493" v="161" actId="1076"/>
          <ac:picMkLst>
            <pc:docMk/>
            <pc:sldMk cId="3882128515" sldId="265"/>
            <ac:picMk id="12" creationId="{242AD7F6-7186-C7F3-DBF9-D57DFE822C52}"/>
          </ac:picMkLst>
        </pc:picChg>
      </pc:sldChg>
      <pc:sldChg chg="new del">
        <pc:chgData name="Ibrahim Ezzat" userId="1869b62f9e9074ea" providerId="LiveId" clId="{A2D65B6F-5A93-4F4A-AED6-861C53F189BE}" dt="2023-10-23T20:30:07.290" v="110" actId="2696"/>
        <pc:sldMkLst>
          <pc:docMk/>
          <pc:sldMk cId="67882259" sldId="266"/>
        </pc:sldMkLst>
      </pc:sldChg>
      <pc:sldChg chg="modSp new mod">
        <pc:chgData name="Ibrahim Ezzat" userId="1869b62f9e9074ea" providerId="LiveId" clId="{A2D65B6F-5A93-4F4A-AED6-861C53F189BE}" dt="2023-10-23T20:39:24.257" v="156" actId="20577"/>
        <pc:sldMkLst>
          <pc:docMk/>
          <pc:sldMk cId="1466556284" sldId="266"/>
        </pc:sldMkLst>
        <pc:spChg chg="mod">
          <ac:chgData name="Ibrahim Ezzat" userId="1869b62f9e9074ea" providerId="LiveId" clId="{A2D65B6F-5A93-4F4A-AED6-861C53F189BE}" dt="2023-10-23T20:31:33.360" v="122" actId="122"/>
          <ac:spMkLst>
            <pc:docMk/>
            <pc:sldMk cId="1466556284" sldId="266"/>
            <ac:spMk id="2" creationId="{64F554D8-EFFB-6CA8-83CC-70490065D69B}"/>
          </ac:spMkLst>
        </pc:spChg>
        <pc:spChg chg="mod">
          <ac:chgData name="Ibrahim Ezzat" userId="1869b62f9e9074ea" providerId="LiveId" clId="{A2D65B6F-5A93-4F4A-AED6-861C53F189BE}" dt="2023-10-23T20:39:24.257" v="156" actId="20577"/>
          <ac:spMkLst>
            <pc:docMk/>
            <pc:sldMk cId="1466556284" sldId="266"/>
            <ac:spMk id="3" creationId="{2DC74D7D-A113-4BCD-F466-B2DFE63D4AFB}"/>
          </ac:spMkLst>
        </pc:spChg>
      </pc:sldChg>
      <pc:sldChg chg="modSp add mod">
        <pc:chgData name="Ibrahim Ezzat" userId="1869b62f9e9074ea" providerId="LiveId" clId="{A2D65B6F-5A93-4F4A-AED6-861C53F189BE}" dt="2023-10-23T20:43:19.100" v="203" actId="20577"/>
        <pc:sldMkLst>
          <pc:docMk/>
          <pc:sldMk cId="2663645613" sldId="267"/>
        </pc:sldMkLst>
        <pc:spChg chg="mod">
          <ac:chgData name="Ibrahim Ezzat" userId="1869b62f9e9074ea" providerId="LiveId" clId="{A2D65B6F-5A93-4F4A-AED6-861C53F189BE}" dt="2023-10-23T20:43:19.100" v="203" actId="20577"/>
          <ac:spMkLst>
            <pc:docMk/>
            <pc:sldMk cId="2663645613" sldId="267"/>
            <ac:spMk id="2" creationId="{7DF0BEA1-0B54-C8DB-0F48-D1B9EA02AA72}"/>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184DA70-C731-4C70-880D-CCD4705E623C}" type="datetime1">
              <a:rPr lang="en-US" smtClean="0"/>
              <a:t>10/30/2023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771600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2D6E202-B606-4609-B914-27C9371A1F6D}" type="datetime1">
              <a:rPr lang="en-US" smtClean="0"/>
              <a:t>10/30/2023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58156972"/>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62D6E202-B606-4609-B914-27C9371A1F6D}" type="datetime1">
              <a:rPr lang="en-US" smtClean="0"/>
              <a:t>10/30/2023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906061397"/>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62D6E202-B606-4609-B914-27C9371A1F6D}" type="datetime1">
              <a:rPr lang="en-US" smtClean="0"/>
              <a:t>10/30/2023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2061909503"/>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2D6E202-B606-4609-B914-27C9371A1F6D}" type="datetime1">
              <a:rPr lang="en-US" smtClean="0"/>
              <a:t>10/30/2023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941116934"/>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62D6E202-B606-4609-B914-27C9371A1F6D}" type="datetime1">
              <a:rPr lang="en-US" smtClean="0"/>
              <a:t>10/30/2023</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406575530"/>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62D6E202-B606-4609-B914-27C9371A1F6D}" type="datetime1">
              <a:rPr lang="en-US" smtClean="0"/>
              <a:t>10/30/2023</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4419360"/>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2A279-0833-481D-8C56-F67FD0AC6C50}" type="datetime1">
              <a:rPr lang="en-US" smtClean="0"/>
              <a:t>10/30/2023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87771466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587DA83-5663-4C9C-B9AA-0B40A3DAFF81}" type="datetime1">
              <a:rPr lang="en-US" smtClean="0"/>
              <a:t>10/30/2023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134230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4BE1D723-8F53-4F53-90B0-1982A396982E}" type="datetime1">
              <a:rPr lang="en-US" smtClean="0"/>
              <a:t>10/30/2023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8264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7669AF7-7BEB-44E4-9852-375E34362B5B}" type="datetime1">
              <a:rPr lang="en-US" smtClean="0"/>
              <a:t>10/30/2023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805326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AAAC38D-0552-4C82-B593-E6124DFADBE2}" type="datetime1">
              <a:rPr lang="en-US" smtClean="0"/>
              <a:t>10/30/2023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353323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9DF0F1C-5577-4ACB-BB62-DF8F3C494C7E}" type="datetime1">
              <a:rPr lang="en-US" smtClean="0"/>
              <a:t>10/30/2023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383717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1775B394-D9F9-4F0C-B15D-605F45CB9E9F}" type="datetime1">
              <a:rPr lang="en-US" smtClean="0"/>
              <a:t>10/30/2023</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625177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39667345-2558-425A-8533-9BFDBCE15005}" type="datetime1">
              <a:rPr lang="en-US" smtClean="0"/>
              <a:t>10/30/2023</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225594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92BEA474-078D-4E9B-9B14-09A87B19DC46}" type="datetime1">
              <a:rPr lang="en-US" smtClean="0"/>
              <a:t>10/30/2023</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4944234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907D986-8816-4272-A432-0437A28A9828}" type="datetime1">
              <a:rPr lang="en-US" smtClean="0"/>
              <a:t>10/30/2023</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247182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62D6E202-B606-4609-B914-27C9371A1F6D}" type="datetime1">
              <a:rPr lang="en-US" smtClean="0"/>
              <a:t>10/30/2023</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2761928298"/>
      </p:ext>
    </p:extLst>
  </p:cSld>
  <p:clrMap bg1="dk1" tx1="lt1" bg2="dk2" tx2="lt2" accent1="accent1" accent2="accent2" accent3="accent3" accent4="accent4" accent5="accent5" accent6="accent6" hlink="hlink" folHlink="folHlink"/>
  <p:sldLayoutIdLst>
    <p:sldLayoutId id="2147483859" r:id="rId1"/>
    <p:sldLayoutId id="2147483860" r:id="rId2"/>
    <p:sldLayoutId id="2147483861" r:id="rId3"/>
    <p:sldLayoutId id="2147483862" r:id="rId4"/>
    <p:sldLayoutId id="2147483863" r:id="rId5"/>
    <p:sldLayoutId id="2147483864" r:id="rId6"/>
    <p:sldLayoutId id="2147483865" r:id="rId7"/>
    <p:sldLayoutId id="2147483866" r:id="rId8"/>
    <p:sldLayoutId id="2147483867" r:id="rId9"/>
    <p:sldLayoutId id="2147483868" r:id="rId10"/>
    <p:sldLayoutId id="2147483869" r:id="rId11"/>
    <p:sldLayoutId id="2147483870" r:id="rId12"/>
    <p:sldLayoutId id="2147483871" r:id="rId13"/>
    <p:sldLayoutId id="2147483872" r:id="rId14"/>
    <p:sldLayoutId id="2147483873" r:id="rId15"/>
    <p:sldLayoutId id="2147483874" r:id="rId16"/>
    <p:sldLayoutId id="2147483875"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slide" Target="slide5.xml"/><Relationship Id="rId13" Type="http://schemas.openxmlformats.org/officeDocument/2006/relationships/image" Target="../media/image17.svg"/><Relationship Id="rId18" Type="http://schemas.openxmlformats.org/officeDocument/2006/relationships/slide" Target="slide10.xml"/><Relationship Id="rId26" Type="http://schemas.openxmlformats.org/officeDocument/2006/relationships/image" Target="../media/image25.svg"/><Relationship Id="rId3" Type="http://schemas.openxmlformats.org/officeDocument/2006/relationships/image" Target="../media/image10.png"/><Relationship Id="rId21" Type="http://schemas.openxmlformats.org/officeDocument/2006/relationships/slide" Target="slide11.xml"/><Relationship Id="rId7" Type="http://schemas.openxmlformats.org/officeDocument/2006/relationships/image" Target="../media/image13.svg"/><Relationship Id="rId12" Type="http://schemas.openxmlformats.org/officeDocument/2006/relationships/image" Target="../media/image16.png"/><Relationship Id="rId17" Type="http://schemas.openxmlformats.org/officeDocument/2006/relationships/slide" Target="slide8.xml"/><Relationship Id="rId25" Type="http://schemas.openxmlformats.org/officeDocument/2006/relationships/image" Target="../media/image24.png"/><Relationship Id="rId2" Type="http://schemas.openxmlformats.org/officeDocument/2006/relationships/slide" Target="slide3.xml"/><Relationship Id="rId16" Type="http://schemas.openxmlformats.org/officeDocument/2006/relationships/image" Target="../media/image19.svg"/><Relationship Id="rId20" Type="http://schemas.openxmlformats.org/officeDocument/2006/relationships/image" Target="../media/image21.svg"/><Relationship Id="rId29" Type="http://schemas.openxmlformats.org/officeDocument/2006/relationships/image" Target="../media/image27.svg"/><Relationship Id="rId1" Type="http://schemas.openxmlformats.org/officeDocument/2006/relationships/slideLayout" Target="../slideLayouts/slideLayout2.xml"/><Relationship Id="rId6" Type="http://schemas.openxmlformats.org/officeDocument/2006/relationships/image" Target="../media/image12.png"/><Relationship Id="rId11" Type="http://schemas.openxmlformats.org/officeDocument/2006/relationships/slide" Target="slide6.xml"/><Relationship Id="rId24" Type="http://schemas.openxmlformats.org/officeDocument/2006/relationships/slide" Target="slide12.xml"/><Relationship Id="rId5" Type="http://schemas.openxmlformats.org/officeDocument/2006/relationships/slide" Target="slide4.xml"/><Relationship Id="rId15" Type="http://schemas.openxmlformats.org/officeDocument/2006/relationships/image" Target="../media/image18.png"/><Relationship Id="rId23" Type="http://schemas.openxmlformats.org/officeDocument/2006/relationships/image" Target="../media/image23.svg"/><Relationship Id="rId28" Type="http://schemas.openxmlformats.org/officeDocument/2006/relationships/image" Target="../media/image26.png"/><Relationship Id="rId10" Type="http://schemas.openxmlformats.org/officeDocument/2006/relationships/image" Target="../media/image15.svg"/><Relationship Id="rId19" Type="http://schemas.openxmlformats.org/officeDocument/2006/relationships/image" Target="../media/image20.png"/><Relationship Id="rId4" Type="http://schemas.openxmlformats.org/officeDocument/2006/relationships/image" Target="../media/image11.svg"/><Relationship Id="rId9" Type="http://schemas.openxmlformats.org/officeDocument/2006/relationships/image" Target="../media/image14.png"/><Relationship Id="rId14" Type="http://schemas.openxmlformats.org/officeDocument/2006/relationships/slide" Target="slide7.xml"/><Relationship Id="rId22" Type="http://schemas.openxmlformats.org/officeDocument/2006/relationships/image" Target="../media/image22.png"/><Relationship Id="rId27" Type="http://schemas.openxmlformats.org/officeDocument/2006/relationships/slide" Target="slide13.xml"/></Relationships>
</file>

<file path=ppt/slides/_rels/slide3.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8.jp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hyperlink" Target="https://www.sciencedirect.com/science/article/pii/S2352711022000759"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https://arxiv.org/pdf/1809.00888.pdf" TargetMode="Externa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FD68DA-43BA-4508-8DE2-BA9BB7B2FA5B}"/>
              </a:ext>
            </a:extLst>
          </p:cNvPr>
          <p:cNvSpPr>
            <a:spLocks noGrp="1"/>
          </p:cNvSpPr>
          <p:nvPr>
            <p:ph type="ctrTitle"/>
          </p:nvPr>
        </p:nvSpPr>
        <p:spPr>
          <a:xfrm>
            <a:off x="5289754" y="639097"/>
            <a:ext cx="6253317" cy="3686015"/>
          </a:xfrm>
        </p:spPr>
        <p:txBody>
          <a:bodyPr>
            <a:noAutofit/>
          </a:bodyPr>
          <a:lstStyle/>
          <a:p>
            <a:r>
              <a:rPr lang="en-US" sz="6600" b="0" i="0" dirty="0">
                <a:solidFill>
                  <a:schemeClr val="tx1"/>
                </a:solidFill>
                <a:effectLst/>
                <a:latin typeface="Söhne"/>
              </a:rPr>
              <a:t>Deepfake Detection: Unmasking the Digital Impostors</a:t>
            </a:r>
            <a:endParaRPr lang="en-US" sz="6600" dirty="0">
              <a:solidFill>
                <a:schemeClr val="tx1"/>
              </a:solidFill>
            </a:endParaRPr>
          </a:p>
        </p:txBody>
      </p:sp>
      <p:sp>
        <p:nvSpPr>
          <p:cNvPr id="3" name="Subtitle 2">
            <a:extLst>
              <a:ext uri="{FF2B5EF4-FFF2-40B4-BE49-F238E27FC236}">
                <a16:creationId xmlns:a16="http://schemas.microsoft.com/office/drawing/2014/main" id="{A8E9CFF2-3777-4FF4-A759-8491175B0B7C}"/>
              </a:ext>
            </a:extLst>
          </p:cNvPr>
          <p:cNvSpPr>
            <a:spLocks noGrp="1"/>
          </p:cNvSpPr>
          <p:nvPr>
            <p:ph type="subTitle" idx="1"/>
          </p:nvPr>
        </p:nvSpPr>
        <p:spPr>
          <a:xfrm>
            <a:off x="5289753" y="4672739"/>
            <a:ext cx="6269347" cy="1021498"/>
          </a:xfrm>
        </p:spPr>
        <p:txBody>
          <a:bodyPr>
            <a:normAutofit fontScale="70000" lnSpcReduction="20000"/>
          </a:bodyPr>
          <a:lstStyle/>
          <a:p>
            <a:r>
              <a:rPr lang="en-US" sz="2400" dirty="0">
                <a:solidFill>
                  <a:schemeClr val="tx1">
                    <a:lumMod val="85000"/>
                    <a:lumOff val="15000"/>
                  </a:schemeClr>
                </a:solidFill>
              </a:rPr>
              <a:t>Presented by</a:t>
            </a:r>
            <a:r>
              <a:rPr lang="en-US" dirty="0">
                <a:solidFill>
                  <a:schemeClr val="tx1">
                    <a:lumMod val="85000"/>
                    <a:lumOff val="15000"/>
                  </a:schemeClr>
                </a:solidFill>
              </a:rPr>
              <a:t>: </a:t>
            </a:r>
            <a:r>
              <a:rPr lang="en-US" sz="2400" dirty="0">
                <a:solidFill>
                  <a:schemeClr val="tx1">
                    <a:lumMod val="85000"/>
                    <a:lumOff val="15000"/>
                  </a:schemeClr>
                </a:solidFill>
              </a:rPr>
              <a:t>Ibrahim Mohamed Ezzat </a:t>
            </a:r>
          </a:p>
          <a:p>
            <a:r>
              <a:rPr lang="en-US" sz="2400" dirty="0">
                <a:solidFill>
                  <a:schemeClr val="tx1">
                    <a:lumMod val="85000"/>
                    <a:lumOff val="15000"/>
                  </a:schemeClr>
                </a:solidFill>
              </a:rPr>
              <a:t>ID: 211961</a:t>
            </a:r>
          </a:p>
          <a:p>
            <a:r>
              <a:rPr lang="en-US" sz="2400" dirty="0">
                <a:solidFill>
                  <a:schemeClr val="tx1">
                    <a:lumMod val="85000"/>
                    <a:lumOff val="15000"/>
                  </a:schemeClr>
                </a:solidFill>
              </a:rPr>
              <a:t>Supervisor: </a:t>
            </a:r>
            <a:r>
              <a:rPr lang="en-US" sz="2400" dirty="0" err="1">
                <a:solidFill>
                  <a:schemeClr val="tx1">
                    <a:lumMod val="85000"/>
                    <a:lumOff val="15000"/>
                  </a:schemeClr>
                </a:solidFill>
              </a:rPr>
              <a:t>dr</a:t>
            </a:r>
            <a:r>
              <a:rPr lang="en-US" sz="2400" dirty="0">
                <a:solidFill>
                  <a:schemeClr val="tx1">
                    <a:lumMod val="85000"/>
                    <a:lumOff val="15000"/>
                  </a:schemeClr>
                </a:solidFill>
              </a:rPr>
              <a:t> </a:t>
            </a:r>
            <a:r>
              <a:rPr lang="en-US" sz="2400" dirty="0" err="1">
                <a:solidFill>
                  <a:schemeClr val="tx1">
                    <a:lumMod val="85000"/>
                    <a:lumOff val="15000"/>
                  </a:schemeClr>
                </a:solidFill>
              </a:rPr>
              <a:t>wael</a:t>
            </a:r>
            <a:r>
              <a:rPr lang="en-US" sz="2400" dirty="0">
                <a:solidFill>
                  <a:schemeClr val="tx1">
                    <a:lumMod val="85000"/>
                    <a:lumOff val="15000"/>
                  </a:schemeClr>
                </a:solidFill>
              </a:rPr>
              <a:t> </a:t>
            </a:r>
            <a:r>
              <a:rPr lang="en-US" sz="2400" dirty="0" err="1">
                <a:solidFill>
                  <a:schemeClr val="tx1">
                    <a:lumMod val="85000"/>
                    <a:lumOff val="15000"/>
                  </a:schemeClr>
                </a:solidFill>
              </a:rPr>
              <a:t>sersry</a:t>
            </a:r>
            <a:r>
              <a:rPr lang="en-US" sz="2400" dirty="0">
                <a:solidFill>
                  <a:schemeClr val="tx1">
                    <a:lumMod val="85000"/>
                    <a:lumOff val="15000"/>
                  </a:schemeClr>
                </a:solidFill>
              </a:rPr>
              <a:t> </a:t>
            </a:r>
          </a:p>
        </p:txBody>
      </p:sp>
      <p:pic>
        <p:nvPicPr>
          <p:cNvPr id="5" name="Picture 4" descr="A picture containing building, sitting, bench, side&#10;&#10;Description automatically generated">
            <a:extLst>
              <a:ext uri="{FF2B5EF4-FFF2-40B4-BE49-F238E27FC236}">
                <a16:creationId xmlns:a16="http://schemas.microsoft.com/office/drawing/2014/main" id="{282CF6DD-7FE8-4063-9551-1B7BBCE92ABE}"/>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 y="1"/>
            <a:ext cx="4635315" cy="6857999"/>
          </a:xfrm>
          <a:prstGeom prst="rect">
            <a:avLst/>
          </a:prstGeom>
        </p:spPr>
      </p:pic>
      <p:pic>
        <p:nvPicPr>
          <p:cNvPr id="6" name="Picture 5">
            <a:extLst>
              <a:ext uri="{FF2B5EF4-FFF2-40B4-BE49-F238E27FC236}">
                <a16:creationId xmlns:a16="http://schemas.microsoft.com/office/drawing/2014/main" id="{E3BEEE3C-2B0C-8674-AD23-D16E091DD6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67943" y="6041864"/>
            <a:ext cx="2873599" cy="727663"/>
          </a:xfrm>
          <a:prstGeom prst="rect">
            <a:avLst/>
          </a:prstGeom>
        </p:spPr>
      </p:pic>
      <p:pic>
        <p:nvPicPr>
          <p:cNvPr id="8" name="Picture 7">
            <a:extLst>
              <a:ext uri="{FF2B5EF4-FFF2-40B4-BE49-F238E27FC236}">
                <a16:creationId xmlns:a16="http://schemas.microsoft.com/office/drawing/2014/main" id="{F907246A-594B-29F8-A417-9ECB98AC938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74171" y="5824337"/>
            <a:ext cx="1329267" cy="945190"/>
          </a:xfrm>
          <a:prstGeom prst="rect">
            <a:avLst/>
          </a:prstGeom>
        </p:spPr>
      </p:pic>
      <p:pic>
        <p:nvPicPr>
          <p:cNvPr id="10" name="Picture 9">
            <a:extLst>
              <a:ext uri="{FF2B5EF4-FFF2-40B4-BE49-F238E27FC236}">
                <a16:creationId xmlns:a16="http://schemas.microsoft.com/office/drawing/2014/main" id="{25E55C7B-B7CE-5036-43F1-1B6AACD0177A}"/>
              </a:ext>
            </a:extLst>
          </p:cNvPr>
          <p:cNvPicPr>
            <a:picLocks noChangeAspect="1"/>
          </p:cNvPicPr>
          <p:nvPr/>
        </p:nvPicPr>
        <p:blipFill>
          <a:blip r:embed="rId5"/>
          <a:stretch>
            <a:fillRect/>
          </a:stretch>
        </p:blipFill>
        <p:spPr>
          <a:xfrm>
            <a:off x="9236067" y="5786462"/>
            <a:ext cx="1028789" cy="983065"/>
          </a:xfrm>
          <a:prstGeom prst="rect">
            <a:avLst/>
          </a:prstGeom>
        </p:spPr>
      </p:pic>
    </p:spTree>
    <p:extLst>
      <p:ext uri="{BB962C8B-B14F-4D97-AF65-F5344CB8AC3E}">
        <p14:creationId xmlns:p14="http://schemas.microsoft.com/office/powerpoint/2010/main" val="4043737824"/>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E1BBF-03A6-5DFB-8F94-CA75E070F19A}"/>
              </a:ext>
            </a:extLst>
          </p:cNvPr>
          <p:cNvSpPr>
            <a:spLocks noGrp="1"/>
          </p:cNvSpPr>
          <p:nvPr>
            <p:ph type="title"/>
          </p:nvPr>
        </p:nvSpPr>
        <p:spPr/>
        <p:txBody>
          <a:bodyPr/>
          <a:lstStyle/>
          <a:p>
            <a:r>
              <a:rPr lang="en-US" dirty="0"/>
              <a:t>Proposed Solution</a:t>
            </a:r>
          </a:p>
        </p:txBody>
      </p:sp>
      <p:sp>
        <p:nvSpPr>
          <p:cNvPr id="3" name="Content Placeholder 2">
            <a:extLst>
              <a:ext uri="{FF2B5EF4-FFF2-40B4-BE49-F238E27FC236}">
                <a16:creationId xmlns:a16="http://schemas.microsoft.com/office/drawing/2014/main" id="{60AC7E38-FC2E-1CBF-9BE1-DD77F1B7351A}"/>
              </a:ext>
            </a:extLst>
          </p:cNvPr>
          <p:cNvSpPr>
            <a:spLocks noGrp="1"/>
          </p:cNvSpPr>
          <p:nvPr>
            <p:ph idx="1"/>
          </p:nvPr>
        </p:nvSpPr>
        <p:spPr/>
        <p:txBody>
          <a:bodyPr>
            <a:normAutofit/>
          </a:bodyPr>
          <a:lstStyle/>
          <a:p>
            <a:r>
              <a:rPr lang="en-US" dirty="0"/>
              <a:t>In this project deepfakes will be detected by using </a:t>
            </a:r>
            <a:r>
              <a:rPr lang="en-US" dirty="0" err="1"/>
              <a:t>Mesonet</a:t>
            </a:r>
            <a:r>
              <a:rPr lang="en-US" dirty="0"/>
              <a:t> algorithm but with a better dataset that was used in (Related Work1)</a:t>
            </a:r>
          </a:p>
          <a:p>
            <a:r>
              <a:rPr lang="en-US" dirty="0"/>
              <a:t>The aim is to achieve better accuracy and evaluation that only can happen with a well done algorithm and a good dataset with high quality images and clean data</a:t>
            </a:r>
          </a:p>
          <a:p>
            <a:endParaRPr lang="en-US" dirty="0"/>
          </a:p>
        </p:txBody>
      </p:sp>
    </p:spTree>
    <p:extLst>
      <p:ext uri="{BB962C8B-B14F-4D97-AF65-F5344CB8AC3E}">
        <p14:creationId xmlns:p14="http://schemas.microsoft.com/office/powerpoint/2010/main" val="3419805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790F76-5D1D-B5E7-74AF-C34BA51D76A0}"/>
              </a:ext>
            </a:extLst>
          </p:cNvPr>
          <p:cNvSpPr>
            <a:spLocks noGrp="1"/>
          </p:cNvSpPr>
          <p:nvPr>
            <p:ph type="title"/>
          </p:nvPr>
        </p:nvSpPr>
        <p:spPr>
          <a:xfrm>
            <a:off x="646111" y="424726"/>
            <a:ext cx="9404723" cy="1400530"/>
          </a:xfrm>
        </p:spPr>
        <p:txBody>
          <a:bodyPr/>
          <a:lstStyle/>
          <a:p>
            <a:r>
              <a:rPr lang="en-US" dirty="0"/>
              <a:t>System Architecture</a:t>
            </a:r>
          </a:p>
        </p:txBody>
      </p:sp>
      <p:sp>
        <p:nvSpPr>
          <p:cNvPr id="3" name="Content Placeholder 2">
            <a:extLst>
              <a:ext uri="{FF2B5EF4-FFF2-40B4-BE49-F238E27FC236}">
                <a16:creationId xmlns:a16="http://schemas.microsoft.com/office/drawing/2014/main" id="{449CC99C-4998-6CA3-5006-5B8EE2AB8C85}"/>
              </a:ext>
            </a:extLst>
          </p:cNvPr>
          <p:cNvSpPr>
            <a:spLocks noGrp="1"/>
          </p:cNvSpPr>
          <p:nvPr>
            <p:ph idx="1"/>
          </p:nvPr>
        </p:nvSpPr>
        <p:spPr>
          <a:xfrm>
            <a:off x="0" y="1194503"/>
            <a:ext cx="6625207" cy="5439562"/>
          </a:xfrm>
        </p:spPr>
        <p:txBody>
          <a:bodyPr>
            <a:normAutofit/>
          </a:bodyPr>
          <a:lstStyle/>
          <a:p>
            <a:r>
              <a:rPr lang="en-US" dirty="0"/>
              <a:t>The system consist of 4 layers of convolutions and pooling </a:t>
            </a:r>
          </a:p>
          <a:p>
            <a:r>
              <a:rPr lang="en-US" dirty="0"/>
              <a:t>convolutions use </a:t>
            </a:r>
            <a:r>
              <a:rPr lang="en-US" dirty="0" err="1"/>
              <a:t>ReLU</a:t>
            </a:r>
            <a:endParaRPr lang="en-US" dirty="0"/>
          </a:p>
          <a:p>
            <a:r>
              <a:rPr lang="en-US" dirty="0"/>
              <a:t>Batch Normalization to regularize their output and prevent the vanishing gradient effect</a:t>
            </a:r>
          </a:p>
          <a:p>
            <a:r>
              <a:rPr lang="en-US" dirty="0"/>
              <a:t>Dropout to regularize and improve their robustness. </a:t>
            </a:r>
          </a:p>
        </p:txBody>
      </p:sp>
      <p:pic>
        <p:nvPicPr>
          <p:cNvPr id="5" name="Picture 4">
            <a:extLst>
              <a:ext uri="{FF2B5EF4-FFF2-40B4-BE49-F238E27FC236}">
                <a16:creationId xmlns:a16="http://schemas.microsoft.com/office/drawing/2014/main" id="{9A633544-282E-16D3-9637-2ED06C693F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25207" y="0"/>
            <a:ext cx="5715610" cy="6858000"/>
          </a:xfrm>
          <a:prstGeom prst="rect">
            <a:avLst/>
          </a:prstGeom>
        </p:spPr>
      </p:pic>
    </p:spTree>
    <p:extLst>
      <p:ext uri="{BB962C8B-B14F-4D97-AF65-F5344CB8AC3E}">
        <p14:creationId xmlns:p14="http://schemas.microsoft.com/office/powerpoint/2010/main" val="15889469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41425-47A6-9FE6-7383-CC13D4FDEAE8}"/>
              </a:ext>
            </a:extLst>
          </p:cNvPr>
          <p:cNvSpPr>
            <a:spLocks noGrp="1"/>
          </p:cNvSpPr>
          <p:nvPr>
            <p:ph type="title"/>
          </p:nvPr>
        </p:nvSpPr>
        <p:spPr/>
        <p:txBody>
          <a:bodyPr/>
          <a:lstStyle/>
          <a:p>
            <a:r>
              <a:rPr lang="en-US" dirty="0"/>
              <a:t>Conclusion </a:t>
            </a:r>
          </a:p>
        </p:txBody>
      </p:sp>
      <p:sp>
        <p:nvSpPr>
          <p:cNvPr id="3" name="Content Placeholder 2">
            <a:extLst>
              <a:ext uri="{FF2B5EF4-FFF2-40B4-BE49-F238E27FC236}">
                <a16:creationId xmlns:a16="http://schemas.microsoft.com/office/drawing/2014/main" id="{AF85787E-B5FA-B357-85A1-659D74585D36}"/>
              </a:ext>
            </a:extLst>
          </p:cNvPr>
          <p:cNvSpPr>
            <a:spLocks noGrp="1"/>
          </p:cNvSpPr>
          <p:nvPr>
            <p:ph idx="1"/>
          </p:nvPr>
        </p:nvSpPr>
        <p:spPr/>
        <p:txBody>
          <a:bodyPr/>
          <a:lstStyle/>
          <a:p>
            <a:pPr algn="ctr"/>
            <a:r>
              <a:rPr lang="en-US" b="0" i="0" dirty="0">
                <a:solidFill>
                  <a:srgbClr val="D1D5DB"/>
                </a:solidFill>
                <a:effectLst/>
                <a:latin typeface="Söhne"/>
              </a:rPr>
              <a:t>In the end, deepfake detection is not just a technological challenge; it's a call to action to protect us from impostors </a:t>
            </a:r>
            <a:r>
              <a:rPr lang="en-US" dirty="0">
                <a:solidFill>
                  <a:srgbClr val="D1D5DB"/>
                </a:solidFill>
                <a:latin typeface="Söhne"/>
              </a:rPr>
              <a:t>and increase the</a:t>
            </a:r>
            <a:r>
              <a:rPr lang="en-US" b="0" i="0" dirty="0">
                <a:solidFill>
                  <a:srgbClr val="D1D5DB"/>
                </a:solidFill>
                <a:effectLst/>
                <a:latin typeface="Söhne"/>
              </a:rPr>
              <a:t> trust and authenticity of our digital world. Thank you for your attention, </a:t>
            </a:r>
            <a:endParaRPr lang="en-US" dirty="0"/>
          </a:p>
        </p:txBody>
      </p:sp>
    </p:spTree>
    <p:extLst>
      <p:ext uri="{BB962C8B-B14F-4D97-AF65-F5344CB8AC3E}">
        <p14:creationId xmlns:p14="http://schemas.microsoft.com/office/powerpoint/2010/main" val="12422768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E096B-085C-6A75-9022-7E7F002EBE65}"/>
              </a:ext>
            </a:extLst>
          </p:cNvPr>
          <p:cNvSpPr>
            <a:spLocks noGrp="1"/>
          </p:cNvSpPr>
          <p:nvPr>
            <p:ph type="title"/>
          </p:nvPr>
        </p:nvSpPr>
        <p:spPr/>
        <p:txBody>
          <a:bodyPr/>
          <a:lstStyle/>
          <a:p>
            <a:r>
              <a:rPr lang="en-US" dirty="0"/>
              <a:t>Reference </a:t>
            </a:r>
          </a:p>
        </p:txBody>
      </p:sp>
      <p:sp>
        <p:nvSpPr>
          <p:cNvPr id="3" name="Content Placeholder 2">
            <a:extLst>
              <a:ext uri="{FF2B5EF4-FFF2-40B4-BE49-F238E27FC236}">
                <a16:creationId xmlns:a16="http://schemas.microsoft.com/office/drawing/2014/main" id="{33ADAB71-47AA-EE39-15E4-0EEEA9B5CD2D}"/>
              </a:ext>
            </a:extLst>
          </p:cNvPr>
          <p:cNvSpPr>
            <a:spLocks noGrp="1"/>
          </p:cNvSpPr>
          <p:nvPr>
            <p:ph idx="1"/>
          </p:nvPr>
        </p:nvSpPr>
        <p:spPr/>
        <p:txBody>
          <a:bodyPr/>
          <a:lstStyle/>
          <a:p>
            <a:r>
              <a:rPr lang="en-US" dirty="0"/>
              <a:t>Jafar M.T., </a:t>
            </a:r>
            <a:r>
              <a:rPr lang="en-US" dirty="0" err="1"/>
              <a:t>Ababneh</a:t>
            </a:r>
            <a:r>
              <a:rPr lang="en-US" dirty="0"/>
              <a:t> M., Al-</a:t>
            </a:r>
            <a:r>
              <a:rPr lang="en-US" dirty="0" err="1"/>
              <a:t>Zoube</a:t>
            </a:r>
            <a:r>
              <a:rPr lang="en-US" dirty="0"/>
              <a:t> M., Elhassan A. Digital forensics and analysis of deepfake videos 2020 11th International conference on information and communication systems (2020)</a:t>
            </a:r>
          </a:p>
          <a:p>
            <a:r>
              <a:rPr lang="en-US" dirty="0"/>
              <a:t>B. Balas and C. </a:t>
            </a:r>
            <a:r>
              <a:rPr lang="en-US" dirty="0" err="1"/>
              <a:t>Tonsager</a:t>
            </a:r>
            <a:r>
              <a:rPr lang="en-US" dirty="0"/>
              <a:t>. Face animacy is not all in the eyes: Evidence from contrast chimeras. Perception, 43(5):355– 367, 2014.</a:t>
            </a:r>
          </a:p>
        </p:txBody>
      </p:sp>
    </p:spTree>
    <p:extLst>
      <p:ext uri="{BB962C8B-B14F-4D97-AF65-F5344CB8AC3E}">
        <p14:creationId xmlns:p14="http://schemas.microsoft.com/office/powerpoint/2010/main" val="10653645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429CF5-02E6-2487-E3D9-825839D22D7E}"/>
              </a:ext>
            </a:extLst>
          </p:cNvPr>
          <p:cNvSpPr>
            <a:spLocks noGrp="1"/>
          </p:cNvSpPr>
          <p:nvPr>
            <p:ph type="title"/>
          </p:nvPr>
        </p:nvSpPr>
        <p:spPr>
          <a:xfrm>
            <a:off x="1393638" y="2992718"/>
            <a:ext cx="9404723" cy="1400530"/>
          </a:xfrm>
        </p:spPr>
        <p:txBody>
          <a:bodyPr/>
          <a:lstStyle/>
          <a:p>
            <a:pPr algn="ctr"/>
            <a:r>
              <a:rPr lang="en-US" dirty="0"/>
              <a:t>Thank You</a:t>
            </a:r>
          </a:p>
        </p:txBody>
      </p:sp>
    </p:spTree>
    <p:extLst>
      <p:ext uri="{BB962C8B-B14F-4D97-AF65-F5344CB8AC3E}">
        <p14:creationId xmlns:p14="http://schemas.microsoft.com/office/powerpoint/2010/main" val="41687587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E170DE-0D9E-C144-4733-E2643842D2A3}"/>
              </a:ext>
            </a:extLst>
          </p:cNvPr>
          <p:cNvSpPr>
            <a:spLocks noGrp="1"/>
          </p:cNvSpPr>
          <p:nvPr>
            <p:ph type="title"/>
          </p:nvPr>
        </p:nvSpPr>
        <p:spPr/>
        <p:txBody>
          <a:bodyPr/>
          <a:lstStyle/>
          <a:p>
            <a:r>
              <a:rPr lang="en-US" dirty="0"/>
              <a:t>Agenda </a:t>
            </a:r>
          </a:p>
        </p:txBody>
      </p:sp>
      <p:pic>
        <p:nvPicPr>
          <p:cNvPr id="5" name="Content Placeholder 4" descr="Clipboard with solid fill">
            <a:hlinkClick r:id="rId2" action="ppaction://hlinksldjump"/>
            <a:extLst>
              <a:ext uri="{FF2B5EF4-FFF2-40B4-BE49-F238E27FC236}">
                <a16:creationId xmlns:a16="http://schemas.microsoft.com/office/drawing/2014/main" id="{D01F3A5A-7251-E6B5-E563-AA0AF6852BAD}"/>
              </a:ext>
            </a:extLst>
          </p:cNvPr>
          <p:cNvPicPr>
            <a:picLocks noGrp="1" noChangeAspect="1"/>
          </p:cNvPicPr>
          <p:nvPr>
            <p:ph idx="1"/>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70203" y="1853248"/>
            <a:ext cx="914400" cy="861960"/>
          </a:xfrm>
        </p:spPr>
      </p:pic>
      <p:sp>
        <p:nvSpPr>
          <p:cNvPr id="6" name="TextBox 5">
            <a:extLst>
              <a:ext uri="{FF2B5EF4-FFF2-40B4-BE49-F238E27FC236}">
                <a16:creationId xmlns:a16="http://schemas.microsoft.com/office/drawing/2014/main" id="{CC0EC597-E1D6-4EC6-D9B4-571C44F8F4C8}"/>
              </a:ext>
            </a:extLst>
          </p:cNvPr>
          <p:cNvSpPr txBox="1"/>
          <p:nvPr/>
        </p:nvSpPr>
        <p:spPr>
          <a:xfrm>
            <a:off x="421724" y="2767648"/>
            <a:ext cx="2211355" cy="369332"/>
          </a:xfrm>
          <a:prstGeom prst="rect">
            <a:avLst/>
          </a:prstGeom>
          <a:noFill/>
        </p:spPr>
        <p:txBody>
          <a:bodyPr wrap="square" rtlCol="0">
            <a:spAutoFit/>
          </a:bodyPr>
          <a:lstStyle/>
          <a:p>
            <a:pPr algn="ctr"/>
            <a:r>
              <a:rPr lang="en-US" dirty="0"/>
              <a:t>Introduction</a:t>
            </a:r>
          </a:p>
        </p:txBody>
      </p:sp>
      <p:pic>
        <p:nvPicPr>
          <p:cNvPr id="8" name="Graphic 7" descr="Baby crawling with solid fill">
            <a:hlinkClick r:id="rId5" action="ppaction://hlinksldjump"/>
            <a:extLst>
              <a:ext uri="{FF2B5EF4-FFF2-40B4-BE49-F238E27FC236}">
                <a16:creationId xmlns:a16="http://schemas.microsoft.com/office/drawing/2014/main" id="{2E144A8D-D726-9C4E-2756-5E223DB4C61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057170" y="1800808"/>
            <a:ext cx="914400" cy="914400"/>
          </a:xfrm>
          <a:prstGeom prst="rect">
            <a:avLst/>
          </a:prstGeom>
        </p:spPr>
      </p:pic>
      <p:sp>
        <p:nvSpPr>
          <p:cNvPr id="10" name="TextBox 9">
            <a:extLst>
              <a:ext uri="{FF2B5EF4-FFF2-40B4-BE49-F238E27FC236}">
                <a16:creationId xmlns:a16="http://schemas.microsoft.com/office/drawing/2014/main" id="{982DCBF4-5A12-F8AD-48DF-1F2B8F9D3BBF}"/>
              </a:ext>
            </a:extLst>
          </p:cNvPr>
          <p:cNvSpPr txBox="1"/>
          <p:nvPr/>
        </p:nvSpPr>
        <p:spPr>
          <a:xfrm>
            <a:off x="2580142" y="2767648"/>
            <a:ext cx="1868455" cy="369332"/>
          </a:xfrm>
          <a:prstGeom prst="rect">
            <a:avLst/>
          </a:prstGeom>
          <a:noFill/>
        </p:spPr>
        <p:txBody>
          <a:bodyPr wrap="square">
            <a:spAutoFit/>
          </a:bodyPr>
          <a:lstStyle/>
          <a:p>
            <a:pPr algn="ctr"/>
            <a:r>
              <a:rPr lang="en-US" dirty="0"/>
              <a:t>Background</a:t>
            </a:r>
          </a:p>
        </p:txBody>
      </p:sp>
      <p:pic>
        <p:nvPicPr>
          <p:cNvPr id="12" name="Graphic 11" descr="Checklist with solid fill">
            <a:hlinkClick r:id="rId8" action="ppaction://hlinksldjump"/>
            <a:extLst>
              <a:ext uri="{FF2B5EF4-FFF2-40B4-BE49-F238E27FC236}">
                <a16:creationId xmlns:a16="http://schemas.microsoft.com/office/drawing/2014/main" id="{242AD7F6-7186-C7F3-DBF9-D57DFE822C52}"/>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044137" y="1853248"/>
            <a:ext cx="914400" cy="914400"/>
          </a:xfrm>
          <a:prstGeom prst="rect">
            <a:avLst/>
          </a:prstGeom>
        </p:spPr>
      </p:pic>
      <p:sp>
        <p:nvSpPr>
          <p:cNvPr id="14" name="TextBox 13">
            <a:extLst>
              <a:ext uri="{FF2B5EF4-FFF2-40B4-BE49-F238E27FC236}">
                <a16:creationId xmlns:a16="http://schemas.microsoft.com/office/drawing/2014/main" id="{6DC138D7-E342-8A0A-66B9-C5146C821A30}"/>
              </a:ext>
            </a:extLst>
          </p:cNvPr>
          <p:cNvSpPr txBox="1"/>
          <p:nvPr/>
        </p:nvSpPr>
        <p:spPr>
          <a:xfrm>
            <a:off x="4503657" y="2767648"/>
            <a:ext cx="1995359" cy="646331"/>
          </a:xfrm>
          <a:prstGeom prst="rect">
            <a:avLst/>
          </a:prstGeom>
          <a:noFill/>
        </p:spPr>
        <p:txBody>
          <a:bodyPr wrap="square">
            <a:spAutoFit/>
          </a:bodyPr>
          <a:lstStyle/>
          <a:p>
            <a:pPr algn="ctr"/>
            <a:r>
              <a:rPr lang="en-US" dirty="0"/>
              <a:t>Problem Statement</a:t>
            </a:r>
          </a:p>
        </p:txBody>
      </p:sp>
      <p:pic>
        <p:nvPicPr>
          <p:cNvPr id="4" name="Graphic 3" descr="Lightbulb and gear with solid fill">
            <a:hlinkClick r:id="rId11" action="ppaction://hlinksldjump"/>
            <a:extLst>
              <a:ext uri="{FF2B5EF4-FFF2-40B4-BE49-F238E27FC236}">
                <a16:creationId xmlns:a16="http://schemas.microsoft.com/office/drawing/2014/main" id="{A3F84CB0-9687-092F-F711-B4C64872CC15}"/>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859655" y="1827028"/>
            <a:ext cx="914400" cy="914400"/>
          </a:xfrm>
          <a:prstGeom prst="rect">
            <a:avLst/>
          </a:prstGeom>
        </p:spPr>
      </p:pic>
      <p:sp>
        <p:nvSpPr>
          <p:cNvPr id="9" name="TextBox 8">
            <a:extLst>
              <a:ext uri="{FF2B5EF4-FFF2-40B4-BE49-F238E27FC236}">
                <a16:creationId xmlns:a16="http://schemas.microsoft.com/office/drawing/2014/main" id="{76528513-5569-27F0-E3AC-D986C0CAF9B2}"/>
              </a:ext>
            </a:extLst>
          </p:cNvPr>
          <p:cNvSpPr txBox="1"/>
          <p:nvPr/>
        </p:nvSpPr>
        <p:spPr>
          <a:xfrm>
            <a:off x="6554076" y="2767648"/>
            <a:ext cx="1597867" cy="369332"/>
          </a:xfrm>
          <a:prstGeom prst="rect">
            <a:avLst/>
          </a:prstGeom>
          <a:noFill/>
        </p:spPr>
        <p:txBody>
          <a:bodyPr wrap="square">
            <a:spAutoFit/>
          </a:bodyPr>
          <a:lstStyle/>
          <a:p>
            <a:pPr algn="ctr"/>
            <a:r>
              <a:rPr lang="en-US" dirty="0"/>
              <a:t>Objectives</a:t>
            </a:r>
          </a:p>
        </p:txBody>
      </p:sp>
      <p:pic>
        <p:nvPicPr>
          <p:cNvPr id="13" name="Graphic 12" descr="Closed book with solid fill">
            <a:hlinkClick r:id="rId14" action="ppaction://hlinksldjump"/>
            <a:extLst>
              <a:ext uri="{FF2B5EF4-FFF2-40B4-BE49-F238E27FC236}">
                <a16:creationId xmlns:a16="http://schemas.microsoft.com/office/drawing/2014/main" id="{8EB3CECE-C75D-4AC0-EEE7-BCAAEC16FC97}"/>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8672576" y="1853248"/>
            <a:ext cx="914400" cy="914400"/>
          </a:xfrm>
          <a:prstGeom prst="rect">
            <a:avLst/>
          </a:prstGeom>
        </p:spPr>
      </p:pic>
      <p:sp>
        <p:nvSpPr>
          <p:cNvPr id="16" name="TextBox 15">
            <a:extLst>
              <a:ext uri="{FF2B5EF4-FFF2-40B4-BE49-F238E27FC236}">
                <a16:creationId xmlns:a16="http://schemas.microsoft.com/office/drawing/2014/main" id="{591D34D6-59A7-50A9-8A08-56A831DCE116}"/>
              </a:ext>
            </a:extLst>
          </p:cNvPr>
          <p:cNvSpPr txBox="1"/>
          <p:nvPr/>
        </p:nvSpPr>
        <p:spPr>
          <a:xfrm>
            <a:off x="8358834" y="2774259"/>
            <a:ext cx="1541883" cy="646331"/>
          </a:xfrm>
          <a:prstGeom prst="rect">
            <a:avLst/>
          </a:prstGeom>
          <a:noFill/>
        </p:spPr>
        <p:txBody>
          <a:bodyPr wrap="square">
            <a:spAutoFit/>
          </a:bodyPr>
          <a:lstStyle/>
          <a:p>
            <a:pPr algn="ctr"/>
            <a:r>
              <a:rPr lang="en-US" dirty="0"/>
              <a:t>Related Work 1</a:t>
            </a:r>
          </a:p>
        </p:txBody>
      </p:sp>
      <p:pic>
        <p:nvPicPr>
          <p:cNvPr id="17" name="Graphic 16" descr="Closed book with solid fill">
            <a:hlinkClick r:id="rId17" action="ppaction://hlinksldjump"/>
            <a:extLst>
              <a:ext uri="{FF2B5EF4-FFF2-40B4-BE49-F238E27FC236}">
                <a16:creationId xmlns:a16="http://schemas.microsoft.com/office/drawing/2014/main" id="{0EF368F1-FC62-8FE9-B0EF-4149AE08B998}"/>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070203" y="3721021"/>
            <a:ext cx="914400" cy="914400"/>
          </a:xfrm>
          <a:prstGeom prst="rect">
            <a:avLst/>
          </a:prstGeom>
        </p:spPr>
      </p:pic>
      <p:sp>
        <p:nvSpPr>
          <p:cNvPr id="19" name="TextBox 18">
            <a:extLst>
              <a:ext uri="{FF2B5EF4-FFF2-40B4-BE49-F238E27FC236}">
                <a16:creationId xmlns:a16="http://schemas.microsoft.com/office/drawing/2014/main" id="{272C79A6-71C9-D5CA-19E1-9F75E23794C2}"/>
              </a:ext>
            </a:extLst>
          </p:cNvPr>
          <p:cNvSpPr txBox="1"/>
          <p:nvPr/>
        </p:nvSpPr>
        <p:spPr>
          <a:xfrm>
            <a:off x="827491" y="4635421"/>
            <a:ext cx="1399819" cy="646331"/>
          </a:xfrm>
          <a:prstGeom prst="rect">
            <a:avLst/>
          </a:prstGeom>
          <a:noFill/>
        </p:spPr>
        <p:txBody>
          <a:bodyPr wrap="square">
            <a:spAutoFit/>
          </a:bodyPr>
          <a:lstStyle/>
          <a:p>
            <a:pPr algn="ctr"/>
            <a:r>
              <a:rPr lang="en-US" dirty="0"/>
              <a:t>Related Work 2</a:t>
            </a:r>
          </a:p>
        </p:txBody>
      </p:sp>
      <p:pic>
        <p:nvPicPr>
          <p:cNvPr id="25" name="Graphic 24" descr="Checkmark with solid fill">
            <a:hlinkClick r:id="rId18" action="ppaction://hlinksldjump"/>
            <a:extLst>
              <a:ext uri="{FF2B5EF4-FFF2-40B4-BE49-F238E27FC236}">
                <a16:creationId xmlns:a16="http://schemas.microsoft.com/office/drawing/2014/main" id="{2D2D38C0-830A-93B5-8E6D-D4D4330AD626}"/>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3057170" y="3663387"/>
            <a:ext cx="914400" cy="914400"/>
          </a:xfrm>
          <a:prstGeom prst="rect">
            <a:avLst/>
          </a:prstGeom>
        </p:spPr>
      </p:pic>
      <p:sp>
        <p:nvSpPr>
          <p:cNvPr id="29" name="TextBox 28">
            <a:extLst>
              <a:ext uri="{FF2B5EF4-FFF2-40B4-BE49-F238E27FC236}">
                <a16:creationId xmlns:a16="http://schemas.microsoft.com/office/drawing/2014/main" id="{10B0593C-A189-FC5B-EA32-E78AFC5D271C}"/>
              </a:ext>
            </a:extLst>
          </p:cNvPr>
          <p:cNvSpPr txBox="1"/>
          <p:nvPr/>
        </p:nvSpPr>
        <p:spPr>
          <a:xfrm>
            <a:off x="2711467" y="4635421"/>
            <a:ext cx="1605804" cy="646331"/>
          </a:xfrm>
          <a:prstGeom prst="rect">
            <a:avLst/>
          </a:prstGeom>
          <a:noFill/>
        </p:spPr>
        <p:txBody>
          <a:bodyPr wrap="square">
            <a:spAutoFit/>
          </a:bodyPr>
          <a:lstStyle/>
          <a:p>
            <a:pPr algn="ctr"/>
            <a:r>
              <a:rPr lang="en-US" dirty="0"/>
              <a:t>Proposed Solution</a:t>
            </a:r>
          </a:p>
        </p:txBody>
      </p:sp>
      <p:pic>
        <p:nvPicPr>
          <p:cNvPr id="31" name="Graphic 30" descr="Building with solid fill">
            <a:hlinkClick r:id="rId21" action="ppaction://hlinksldjump"/>
            <a:extLst>
              <a:ext uri="{FF2B5EF4-FFF2-40B4-BE49-F238E27FC236}">
                <a16:creationId xmlns:a16="http://schemas.microsoft.com/office/drawing/2014/main" id="{F8624BFC-85DD-E07E-101C-DB956BB67087}"/>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5044137" y="3663387"/>
            <a:ext cx="914400" cy="914400"/>
          </a:xfrm>
          <a:prstGeom prst="rect">
            <a:avLst/>
          </a:prstGeom>
        </p:spPr>
      </p:pic>
      <p:sp>
        <p:nvSpPr>
          <p:cNvPr id="32" name="TextBox 31">
            <a:extLst>
              <a:ext uri="{FF2B5EF4-FFF2-40B4-BE49-F238E27FC236}">
                <a16:creationId xmlns:a16="http://schemas.microsoft.com/office/drawing/2014/main" id="{F140BC4D-3975-DBE6-861E-5EC31BB2C72D}"/>
              </a:ext>
            </a:extLst>
          </p:cNvPr>
          <p:cNvSpPr txBox="1"/>
          <p:nvPr/>
        </p:nvSpPr>
        <p:spPr>
          <a:xfrm>
            <a:off x="4631596" y="4635421"/>
            <a:ext cx="1739480" cy="646331"/>
          </a:xfrm>
          <a:prstGeom prst="rect">
            <a:avLst/>
          </a:prstGeom>
          <a:noFill/>
        </p:spPr>
        <p:txBody>
          <a:bodyPr wrap="square" rtlCol="0">
            <a:spAutoFit/>
          </a:bodyPr>
          <a:lstStyle/>
          <a:p>
            <a:pPr algn="ctr"/>
            <a:r>
              <a:rPr lang="en-US" dirty="0"/>
              <a:t>System Architecture</a:t>
            </a:r>
          </a:p>
        </p:txBody>
      </p:sp>
      <p:pic>
        <p:nvPicPr>
          <p:cNvPr id="34" name="Graphic 33" descr="Diploma roll with solid fill">
            <a:hlinkClick r:id="rId24" action="ppaction://hlinksldjump"/>
            <a:extLst>
              <a:ext uri="{FF2B5EF4-FFF2-40B4-BE49-F238E27FC236}">
                <a16:creationId xmlns:a16="http://schemas.microsoft.com/office/drawing/2014/main" id="{75AE3EF0-2C4F-883E-322E-1AC9C74B36F3}"/>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6859655" y="3721021"/>
            <a:ext cx="914400" cy="914400"/>
          </a:xfrm>
          <a:prstGeom prst="rect">
            <a:avLst/>
          </a:prstGeom>
        </p:spPr>
      </p:pic>
      <p:sp>
        <p:nvSpPr>
          <p:cNvPr id="36" name="TextBox 35">
            <a:extLst>
              <a:ext uri="{FF2B5EF4-FFF2-40B4-BE49-F238E27FC236}">
                <a16:creationId xmlns:a16="http://schemas.microsoft.com/office/drawing/2014/main" id="{B0632083-89FE-FDE1-8DC4-6150D92A5A5E}"/>
              </a:ext>
            </a:extLst>
          </p:cNvPr>
          <p:cNvSpPr txBox="1"/>
          <p:nvPr/>
        </p:nvSpPr>
        <p:spPr>
          <a:xfrm>
            <a:off x="5861975" y="4642529"/>
            <a:ext cx="2909759" cy="369332"/>
          </a:xfrm>
          <a:prstGeom prst="rect">
            <a:avLst/>
          </a:prstGeom>
          <a:noFill/>
        </p:spPr>
        <p:txBody>
          <a:bodyPr wrap="square">
            <a:spAutoFit/>
          </a:bodyPr>
          <a:lstStyle/>
          <a:p>
            <a:pPr algn="ctr"/>
            <a:r>
              <a:rPr lang="en-US" dirty="0"/>
              <a:t>Conclusion</a:t>
            </a:r>
          </a:p>
        </p:txBody>
      </p:sp>
      <p:pic>
        <p:nvPicPr>
          <p:cNvPr id="38" name="Graphic 37" descr="Gavel with solid fill">
            <a:hlinkClick r:id="rId27" action="ppaction://hlinksldjump"/>
            <a:extLst>
              <a:ext uri="{FF2B5EF4-FFF2-40B4-BE49-F238E27FC236}">
                <a16:creationId xmlns:a16="http://schemas.microsoft.com/office/drawing/2014/main" id="{15E9D9E1-B446-55C9-C08E-59CF07E49452}"/>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8672575" y="3663387"/>
            <a:ext cx="914400" cy="914400"/>
          </a:xfrm>
          <a:prstGeom prst="rect">
            <a:avLst/>
          </a:prstGeom>
        </p:spPr>
      </p:pic>
      <p:sp>
        <p:nvSpPr>
          <p:cNvPr id="40" name="TextBox 39">
            <a:extLst>
              <a:ext uri="{FF2B5EF4-FFF2-40B4-BE49-F238E27FC236}">
                <a16:creationId xmlns:a16="http://schemas.microsoft.com/office/drawing/2014/main" id="{78D76063-344D-4815-DCD5-FCAA0FC9C5C5}"/>
              </a:ext>
            </a:extLst>
          </p:cNvPr>
          <p:cNvSpPr txBox="1"/>
          <p:nvPr/>
        </p:nvSpPr>
        <p:spPr>
          <a:xfrm>
            <a:off x="8132095" y="4649637"/>
            <a:ext cx="1995359" cy="369332"/>
          </a:xfrm>
          <a:prstGeom prst="rect">
            <a:avLst/>
          </a:prstGeom>
          <a:noFill/>
        </p:spPr>
        <p:txBody>
          <a:bodyPr wrap="square">
            <a:spAutoFit/>
          </a:bodyPr>
          <a:lstStyle/>
          <a:p>
            <a:pPr algn="ctr"/>
            <a:r>
              <a:rPr lang="en-US" dirty="0"/>
              <a:t>Reference</a:t>
            </a:r>
          </a:p>
        </p:txBody>
      </p:sp>
    </p:spTree>
    <p:extLst>
      <p:ext uri="{BB962C8B-B14F-4D97-AF65-F5344CB8AC3E}">
        <p14:creationId xmlns:p14="http://schemas.microsoft.com/office/powerpoint/2010/main" val="3882128515"/>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229533" y="143131"/>
            <a:ext cx="10058400" cy="3892168"/>
          </a:xfrm>
        </p:spPr>
        <p:txBody>
          <a:bodyPr anchor="ctr">
            <a:noAutofit/>
          </a:bodyPr>
          <a:lstStyle/>
          <a:p>
            <a:pPr lvl="0" algn="ctr"/>
            <a:r>
              <a:rPr lang="en-US" sz="3600" b="0" i="0" dirty="0">
                <a:solidFill>
                  <a:schemeClr val="tx1"/>
                </a:solidFill>
                <a:effectLst/>
                <a:latin typeface="Söhne"/>
              </a:rPr>
              <a:t>INTRODUCTION</a:t>
            </a:r>
            <a:br>
              <a:rPr lang="en-US" sz="2800" b="0" i="0" dirty="0">
                <a:solidFill>
                  <a:schemeClr val="tx1"/>
                </a:solidFill>
                <a:effectLst/>
                <a:latin typeface="Söhne"/>
              </a:rPr>
            </a:br>
            <a:r>
              <a:rPr lang="en-US" sz="2800" dirty="0">
                <a:solidFill>
                  <a:schemeClr val="tx1"/>
                </a:solidFill>
                <a:latin typeface="Söhne"/>
              </a:rPr>
              <a:t>D</a:t>
            </a:r>
            <a:r>
              <a:rPr lang="en-US" sz="2800" b="0" i="0" dirty="0">
                <a:solidFill>
                  <a:schemeClr val="tx1"/>
                </a:solidFill>
                <a:effectLst/>
                <a:latin typeface="Söhne"/>
              </a:rPr>
              <a:t>eepfakes are a rapidly evolving and concerning facet of artificial intelligence and digital manipulation. These technologies allow individuals to create highly convincing and often deceptive content, such as videos, audio recordings, or images, that appear to be real but are entirely fabricated.</a:t>
            </a:r>
            <a:endParaRPr lang="en-US" sz="12400" i="1" dirty="0">
              <a:solidFill>
                <a:schemeClr val="tx1"/>
              </a:solidFill>
            </a:endParaRPr>
          </a:p>
        </p:txBody>
      </p:sp>
      <p:pic>
        <p:nvPicPr>
          <p:cNvPr id="5" name="Picture 4">
            <a:extLst>
              <a:ext uri="{FF2B5EF4-FFF2-40B4-BE49-F238E27FC236}">
                <a16:creationId xmlns:a16="http://schemas.microsoft.com/office/drawing/2014/main" id="{F873AE43-D8F7-A437-79FA-02F922B2DB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4563" y="3856203"/>
            <a:ext cx="4833257" cy="2718707"/>
          </a:xfrm>
          <a:prstGeom prst="rect">
            <a:avLst/>
          </a:prstGeom>
        </p:spPr>
      </p:pic>
      <p:pic>
        <p:nvPicPr>
          <p:cNvPr id="7" name="Picture 6">
            <a:extLst>
              <a:ext uri="{FF2B5EF4-FFF2-40B4-BE49-F238E27FC236}">
                <a16:creationId xmlns:a16="http://schemas.microsoft.com/office/drawing/2014/main" id="{2EE85595-24A6-968E-1390-A86A668FD9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3907265"/>
            <a:ext cx="5007429" cy="2608371"/>
          </a:xfrm>
          <a:prstGeom prst="rect">
            <a:avLst/>
          </a:prstGeom>
        </p:spPr>
      </p:pic>
    </p:spTree>
    <p:extLst>
      <p:ext uri="{BB962C8B-B14F-4D97-AF65-F5344CB8AC3E}">
        <p14:creationId xmlns:p14="http://schemas.microsoft.com/office/powerpoint/2010/main" val="1917146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F554D8-EFFB-6CA8-83CC-70490065D69B}"/>
              </a:ext>
            </a:extLst>
          </p:cNvPr>
          <p:cNvSpPr>
            <a:spLocks noGrp="1"/>
          </p:cNvSpPr>
          <p:nvPr>
            <p:ph type="title"/>
          </p:nvPr>
        </p:nvSpPr>
        <p:spPr/>
        <p:txBody>
          <a:bodyPr/>
          <a:lstStyle/>
          <a:p>
            <a:r>
              <a:rPr lang="en-US" dirty="0"/>
              <a:t>Background</a:t>
            </a:r>
          </a:p>
        </p:txBody>
      </p:sp>
      <p:sp>
        <p:nvSpPr>
          <p:cNvPr id="3" name="Content Placeholder 2">
            <a:extLst>
              <a:ext uri="{FF2B5EF4-FFF2-40B4-BE49-F238E27FC236}">
                <a16:creationId xmlns:a16="http://schemas.microsoft.com/office/drawing/2014/main" id="{2DC74D7D-A113-4BCD-F466-B2DFE63D4AFB}"/>
              </a:ext>
            </a:extLst>
          </p:cNvPr>
          <p:cNvSpPr>
            <a:spLocks noGrp="1"/>
          </p:cNvSpPr>
          <p:nvPr>
            <p:ph idx="1"/>
          </p:nvPr>
        </p:nvSpPr>
        <p:spPr/>
        <p:txBody>
          <a:bodyPr/>
          <a:lstStyle/>
          <a:p>
            <a:r>
              <a:rPr lang="en-US" b="0" i="0" dirty="0">
                <a:solidFill>
                  <a:srgbClr val="D1D5DB"/>
                </a:solidFill>
                <a:effectLst/>
                <a:latin typeface="Söhne"/>
              </a:rPr>
              <a:t>The term "deepfake" consists of "deep learning" and "fake," signifying a class of media generated through advanced machine learning techniques.</a:t>
            </a:r>
          </a:p>
          <a:p>
            <a:r>
              <a:rPr lang="en-US" b="0" i="0" dirty="0">
                <a:solidFill>
                  <a:srgbClr val="D1D5DB"/>
                </a:solidFill>
                <a:effectLst/>
                <a:latin typeface="Söhne"/>
              </a:rPr>
              <a:t>Deep learning, a subset of machine learning, gained fame in the late 2010s with the development of deep neural networks, such as convolutional neural networks (CNNs) and recurrent neural networks (RNNs). These architectures excel in tasks like image recognition and natural language processing.</a:t>
            </a:r>
          </a:p>
        </p:txBody>
      </p:sp>
    </p:spTree>
    <p:extLst>
      <p:ext uri="{BB962C8B-B14F-4D97-AF65-F5344CB8AC3E}">
        <p14:creationId xmlns:p14="http://schemas.microsoft.com/office/powerpoint/2010/main" val="14665562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B400B-0316-915A-3F3B-75E7D9F21BB1}"/>
              </a:ext>
            </a:extLst>
          </p:cNvPr>
          <p:cNvSpPr>
            <a:spLocks noGrp="1"/>
          </p:cNvSpPr>
          <p:nvPr>
            <p:ph type="title"/>
          </p:nvPr>
        </p:nvSpPr>
        <p:spPr/>
        <p:txBody>
          <a:bodyPr/>
          <a:lstStyle/>
          <a:p>
            <a:r>
              <a:rPr lang="en-US" b="1" i="0" dirty="0">
                <a:effectLst/>
                <a:latin typeface="Söhne"/>
              </a:rPr>
              <a:t>The Spread of Deceptive Deepfake Content</a:t>
            </a:r>
            <a:endParaRPr lang="en-US" dirty="0"/>
          </a:p>
        </p:txBody>
      </p:sp>
      <p:sp>
        <p:nvSpPr>
          <p:cNvPr id="3" name="Content Placeholder 2">
            <a:extLst>
              <a:ext uri="{FF2B5EF4-FFF2-40B4-BE49-F238E27FC236}">
                <a16:creationId xmlns:a16="http://schemas.microsoft.com/office/drawing/2014/main" id="{E29227FC-FA59-B3D8-A4D0-D9E1EF749AFB}"/>
              </a:ext>
            </a:extLst>
          </p:cNvPr>
          <p:cNvSpPr>
            <a:spLocks noGrp="1"/>
          </p:cNvSpPr>
          <p:nvPr>
            <p:ph idx="1"/>
          </p:nvPr>
        </p:nvSpPr>
        <p:spPr>
          <a:xfrm>
            <a:off x="1103312" y="2052919"/>
            <a:ext cx="8946541" cy="1564042"/>
          </a:xfrm>
        </p:spPr>
        <p:txBody>
          <a:bodyPr>
            <a:normAutofit lnSpcReduction="10000"/>
          </a:bodyPr>
          <a:lstStyle/>
          <a:p>
            <a:r>
              <a:rPr lang="en-US" b="0" i="0" dirty="0">
                <a:effectLst/>
                <a:latin typeface="Söhne"/>
              </a:rPr>
              <a:t>The main problem associated with deepfakes is the widespread dissemination of deceptive content that appears authentic but is entirely fabricated. This deceptive deepfake content includes manipulated videos, audio recordings, or images that can be used for various malicious purposes. Here are the challenges and dangers posed by deepfakes:</a:t>
            </a:r>
          </a:p>
          <a:p>
            <a:pPr marL="0" indent="0">
              <a:buNone/>
            </a:pPr>
            <a:endParaRPr lang="en-US" dirty="0">
              <a:solidFill>
                <a:srgbClr val="D1D5DB"/>
              </a:solidFill>
              <a:latin typeface="Söhne"/>
            </a:endParaRPr>
          </a:p>
        </p:txBody>
      </p:sp>
      <p:sp>
        <p:nvSpPr>
          <p:cNvPr id="4" name="TextBox 3">
            <a:extLst>
              <a:ext uri="{FF2B5EF4-FFF2-40B4-BE49-F238E27FC236}">
                <a16:creationId xmlns:a16="http://schemas.microsoft.com/office/drawing/2014/main" id="{1083C8B6-B206-9A0B-239A-674EFA953F1A}"/>
              </a:ext>
            </a:extLst>
          </p:cNvPr>
          <p:cNvSpPr txBox="1"/>
          <p:nvPr/>
        </p:nvSpPr>
        <p:spPr>
          <a:xfrm>
            <a:off x="1513840" y="3728720"/>
            <a:ext cx="4663440" cy="1200329"/>
          </a:xfrm>
          <a:prstGeom prst="rect">
            <a:avLst/>
          </a:prstGeom>
          <a:noFill/>
        </p:spPr>
        <p:txBody>
          <a:bodyPr wrap="square" rtlCol="0">
            <a:spAutoFit/>
          </a:bodyPr>
          <a:lstStyle/>
          <a:p>
            <a:pPr marL="285750" indent="-285750">
              <a:buFont typeface="Arial" panose="020B0604020202020204" pitchFamily="34" charset="0"/>
              <a:buChar char="•"/>
            </a:pPr>
            <a:r>
              <a:rPr lang="en-US" b="1" i="0" dirty="0">
                <a:effectLst/>
                <a:latin typeface="Söhne"/>
              </a:rPr>
              <a:t>Misinformation </a:t>
            </a:r>
          </a:p>
          <a:p>
            <a:pPr marL="285750" indent="-285750">
              <a:buFont typeface="Arial" panose="020B0604020202020204" pitchFamily="34" charset="0"/>
              <a:buChar char="•"/>
            </a:pPr>
            <a:r>
              <a:rPr lang="en-US" b="1" i="0" dirty="0">
                <a:effectLst/>
                <a:latin typeface="Söhne"/>
              </a:rPr>
              <a:t>Political Manipulation</a:t>
            </a:r>
          </a:p>
          <a:p>
            <a:pPr marL="285750" indent="-285750">
              <a:buFont typeface="Arial" panose="020B0604020202020204" pitchFamily="34" charset="0"/>
              <a:buChar char="•"/>
            </a:pPr>
            <a:r>
              <a:rPr lang="en-US" b="1" i="0" dirty="0">
                <a:effectLst/>
                <a:latin typeface="Söhne"/>
              </a:rPr>
              <a:t>Trust Erosion</a:t>
            </a:r>
          </a:p>
          <a:p>
            <a:endParaRPr lang="en-US" dirty="0"/>
          </a:p>
        </p:txBody>
      </p:sp>
    </p:spTree>
    <p:extLst>
      <p:ext uri="{BB962C8B-B14F-4D97-AF65-F5344CB8AC3E}">
        <p14:creationId xmlns:p14="http://schemas.microsoft.com/office/powerpoint/2010/main" val="3568390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63BB8C-7BC3-FA52-E2FC-BA2D97582FBB}"/>
              </a:ext>
            </a:extLst>
          </p:cNvPr>
          <p:cNvSpPr>
            <a:spLocks noGrp="1"/>
          </p:cNvSpPr>
          <p:nvPr>
            <p:ph type="title"/>
          </p:nvPr>
        </p:nvSpPr>
        <p:spPr/>
        <p:txBody>
          <a:bodyPr/>
          <a:lstStyle/>
          <a:p>
            <a:r>
              <a:rPr lang="en-US" dirty="0"/>
              <a:t>Objectives</a:t>
            </a:r>
          </a:p>
        </p:txBody>
      </p:sp>
      <p:sp>
        <p:nvSpPr>
          <p:cNvPr id="3" name="Content Placeholder 2">
            <a:extLst>
              <a:ext uri="{FF2B5EF4-FFF2-40B4-BE49-F238E27FC236}">
                <a16:creationId xmlns:a16="http://schemas.microsoft.com/office/drawing/2014/main" id="{D425E229-E711-5491-C60C-FFDC358A496A}"/>
              </a:ext>
            </a:extLst>
          </p:cNvPr>
          <p:cNvSpPr>
            <a:spLocks noGrp="1"/>
          </p:cNvSpPr>
          <p:nvPr>
            <p:ph idx="1"/>
          </p:nvPr>
        </p:nvSpPr>
        <p:spPr>
          <a:xfrm>
            <a:off x="1541851" y="1763669"/>
            <a:ext cx="8946541" cy="4195481"/>
          </a:xfrm>
        </p:spPr>
        <p:txBody>
          <a:bodyPr/>
          <a:lstStyle/>
          <a:p>
            <a:r>
              <a:rPr lang="en-US" dirty="0"/>
              <a:t>Proposing a website to Detect whether a Photo is a deepfake or real</a:t>
            </a:r>
          </a:p>
          <a:p>
            <a:r>
              <a:rPr lang="en-US" dirty="0"/>
              <a:t>Evaluation  </a:t>
            </a:r>
          </a:p>
          <a:p>
            <a:r>
              <a:rPr lang="en-US" dirty="0"/>
              <a:t>Create user-friendly tools and software that allow non-technical users, such as journalists and social media platforms, to detect and report potential deepfakes.</a:t>
            </a:r>
          </a:p>
          <a:p>
            <a:pPr marL="0" indent="0">
              <a:buNone/>
            </a:pPr>
            <a:endParaRPr lang="en-US" dirty="0"/>
          </a:p>
        </p:txBody>
      </p:sp>
    </p:spTree>
    <p:extLst>
      <p:ext uri="{BB962C8B-B14F-4D97-AF65-F5344CB8AC3E}">
        <p14:creationId xmlns:p14="http://schemas.microsoft.com/office/powerpoint/2010/main" val="16571967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F0BEA1-0B54-C8DB-0F48-D1B9EA02AA72}"/>
              </a:ext>
            </a:extLst>
          </p:cNvPr>
          <p:cNvSpPr>
            <a:spLocks noGrp="1"/>
          </p:cNvSpPr>
          <p:nvPr>
            <p:ph type="title"/>
          </p:nvPr>
        </p:nvSpPr>
        <p:spPr/>
        <p:txBody>
          <a:bodyPr>
            <a:normAutofit fontScale="90000"/>
          </a:bodyPr>
          <a:lstStyle/>
          <a:p>
            <a:r>
              <a:rPr lang="en-US" dirty="0"/>
              <a:t>Related Work 1</a:t>
            </a:r>
            <a:br>
              <a:rPr lang="en-US" dirty="0"/>
            </a:br>
            <a:r>
              <a:rPr lang="en-US" sz="1800" u="sng" kern="100" dirty="0">
                <a:solidFill>
                  <a:srgbClr val="0563C1"/>
                </a:solidFill>
                <a:effectLst/>
                <a:latin typeface="Calibri" panose="020F0502020204030204" pitchFamily="34" charset="0"/>
                <a:ea typeface="Calibri" panose="020F0502020204030204" pitchFamily="34" charset="0"/>
                <a:cs typeface="Arial" panose="020B0604020202020204" pitchFamily="34" charset="0"/>
                <a:hlinkClick r:id="rId2"/>
              </a:rPr>
              <a:t>DFT-MF: Enhanced </a:t>
            </a:r>
            <a:r>
              <a:rPr lang="en-US" sz="1800" b="1" u="sng" kern="100" dirty="0">
                <a:solidFill>
                  <a:srgbClr val="0563C1"/>
                </a:solidFill>
                <a:effectLst/>
                <a:latin typeface="Calibri" panose="020F0502020204030204" pitchFamily="34" charset="0"/>
                <a:ea typeface="Calibri" panose="020F0502020204030204" pitchFamily="34" charset="0"/>
                <a:cs typeface="Arial" panose="020B0604020202020204" pitchFamily="34" charset="0"/>
                <a:hlinkClick r:id="rId2"/>
              </a:rPr>
              <a:t>deepfake detection </a:t>
            </a:r>
            <a:r>
              <a:rPr lang="en-US" sz="1800" u="sng" kern="100" dirty="0">
                <a:solidFill>
                  <a:srgbClr val="0563C1"/>
                </a:solidFill>
                <a:effectLst/>
                <a:latin typeface="Calibri" panose="020F0502020204030204" pitchFamily="34" charset="0"/>
                <a:ea typeface="Calibri" panose="020F0502020204030204" pitchFamily="34" charset="0"/>
                <a:cs typeface="Arial" panose="020B0604020202020204" pitchFamily="34" charset="0"/>
                <a:hlinkClick r:id="rId2"/>
              </a:rPr>
              <a:t>using mouth movement and transfer learning</a:t>
            </a:r>
            <a:r>
              <a:rPr lang="en-US" sz="1800" u="sng" kern="100" dirty="0">
                <a:solidFill>
                  <a:srgbClr val="0563C1"/>
                </a:solidFill>
                <a:latin typeface="Calibri" panose="020F0502020204030204" pitchFamily="34" charset="0"/>
                <a:ea typeface="Calibri" panose="020F0502020204030204" pitchFamily="34" charset="0"/>
                <a:cs typeface="Arial" panose="020B0604020202020204" pitchFamily="34" charset="0"/>
              </a:rPr>
              <a:t> </a:t>
            </a:r>
            <a:r>
              <a:rPr lang="en-US" sz="1800" u="sng" kern="100" dirty="0">
                <a:solidFill>
                  <a:srgbClr val="0563C1"/>
                </a:solidFill>
                <a:effectLst/>
                <a:latin typeface="Calibri" panose="020F0502020204030204" pitchFamily="34" charset="0"/>
                <a:ea typeface="Calibri" panose="020F0502020204030204" pitchFamily="34" charset="0"/>
                <a:cs typeface="Arial" panose="020B0604020202020204" pitchFamily="34" charset="0"/>
              </a:rPr>
              <a:t>4 December 2021 </a:t>
            </a:r>
            <a:br>
              <a:rPr lang="en-US" sz="1800" kern="100" dirty="0">
                <a:effectLst/>
                <a:latin typeface="Calibri" panose="020F0502020204030204" pitchFamily="34" charset="0"/>
                <a:ea typeface="Calibri" panose="020F0502020204030204" pitchFamily="34" charset="0"/>
                <a:cs typeface="Arial" panose="020B0604020202020204" pitchFamily="34" charset="0"/>
              </a:rPr>
            </a:br>
            <a:endParaRPr lang="en-US" dirty="0"/>
          </a:p>
        </p:txBody>
      </p:sp>
      <p:sp>
        <p:nvSpPr>
          <p:cNvPr id="3" name="Content Placeholder 2">
            <a:extLst>
              <a:ext uri="{FF2B5EF4-FFF2-40B4-BE49-F238E27FC236}">
                <a16:creationId xmlns:a16="http://schemas.microsoft.com/office/drawing/2014/main" id="{E475148C-142A-1A77-0793-6BBDB96A14EC}"/>
              </a:ext>
            </a:extLst>
          </p:cNvPr>
          <p:cNvSpPr>
            <a:spLocks noGrp="1"/>
          </p:cNvSpPr>
          <p:nvPr>
            <p:ph idx="1"/>
          </p:nvPr>
        </p:nvSpPr>
        <p:spPr>
          <a:xfrm>
            <a:off x="544512" y="1803401"/>
            <a:ext cx="10692447" cy="4601881"/>
          </a:xfrm>
        </p:spPr>
        <p:txBody>
          <a:bodyPr>
            <a:normAutofit/>
          </a:bodyPr>
          <a:lstStyle/>
          <a:p>
            <a:pPr marL="0" indent="0">
              <a:buNone/>
            </a:pPr>
            <a:endParaRPr lang="en-US" sz="1400" dirty="0"/>
          </a:p>
          <a:p>
            <a:pPr marL="0" indent="0">
              <a:buNone/>
            </a:pPr>
            <a:r>
              <a:rPr lang="en-US" sz="1600" b="1" dirty="0"/>
              <a:t>Datasets: </a:t>
            </a:r>
            <a:r>
              <a:rPr lang="en-US" sz="1800" dirty="0">
                <a:effectLst/>
                <a:latin typeface="Calibri" panose="020F0502020204030204" pitchFamily="34" charset="0"/>
                <a:ea typeface="Calibri" panose="020F0502020204030204" pitchFamily="34" charset="0"/>
                <a:cs typeface="Arial" panose="020B0604020202020204" pitchFamily="34" charset="0"/>
              </a:rPr>
              <a:t>Vid-TIMIT, Celeb-DF , </a:t>
            </a:r>
            <a:r>
              <a:rPr lang="en-US" sz="1800" b="0" i="0" dirty="0">
                <a:effectLst/>
                <a:latin typeface="ElsevierGulliver"/>
              </a:rPr>
              <a:t>UADFV </a:t>
            </a:r>
            <a:r>
              <a:rPr lang="en-US" sz="1800" dirty="0">
                <a:effectLst/>
                <a:latin typeface="Calibri" panose="020F0502020204030204" pitchFamily="34" charset="0"/>
                <a:ea typeface="Calibri" panose="020F0502020204030204" pitchFamily="34" charset="0"/>
                <a:cs typeface="Arial" panose="020B0604020202020204" pitchFamily="34" charset="0"/>
              </a:rPr>
              <a:t>795 synthesized videos and 408 real videos.</a:t>
            </a:r>
          </a:p>
          <a:p>
            <a:pPr marL="0" indent="0">
              <a:buNone/>
            </a:pPr>
            <a:r>
              <a:rPr lang="en-US" sz="1800" b="1" dirty="0">
                <a:effectLst/>
                <a:latin typeface="Calibri" panose="020F0502020204030204" pitchFamily="34" charset="0"/>
                <a:ea typeface="Calibri" panose="020F0502020204030204" pitchFamily="34" charset="0"/>
                <a:cs typeface="Arial" panose="020B0604020202020204" pitchFamily="34" charset="0"/>
              </a:rPr>
              <a:t>Methodology:  </a:t>
            </a:r>
            <a:r>
              <a:rPr lang="en-US" sz="1800" dirty="0">
                <a:effectLst/>
                <a:latin typeface="Calibri" panose="020F0502020204030204" pitchFamily="34" charset="0"/>
                <a:ea typeface="Calibri" panose="020F0502020204030204" pitchFamily="34" charset="0"/>
                <a:cs typeface="Arial" panose="020B0604020202020204" pitchFamily="34" charset="0"/>
              </a:rPr>
              <a:t>CNN, DenseNet121, DenseNet169, EfficientNetB0, EfficientNetB7, InceptionV3, and so more</a:t>
            </a:r>
          </a:p>
          <a:p>
            <a:pPr marL="0" indent="0">
              <a:buNone/>
            </a:pPr>
            <a:r>
              <a:rPr lang="en-US" sz="1800" b="1" dirty="0">
                <a:latin typeface="Calibri" panose="020F0502020204030204" pitchFamily="34" charset="0"/>
                <a:ea typeface="Calibri" panose="020F0502020204030204" pitchFamily="34" charset="0"/>
                <a:cs typeface="Arial" panose="020B0604020202020204" pitchFamily="34" charset="0"/>
              </a:rPr>
              <a:t>Limitations: Unclean data, filter on images, low quality images </a:t>
            </a:r>
            <a:endParaRPr lang="en-US" sz="1800" b="1" dirty="0">
              <a:effectLst/>
              <a:latin typeface="Calibri" panose="020F0502020204030204" pitchFamily="34" charset="0"/>
              <a:ea typeface="Calibri" panose="020F0502020204030204" pitchFamily="34" charset="0"/>
              <a:cs typeface="Arial" panose="020B0604020202020204" pitchFamily="34" charset="0"/>
            </a:endParaRPr>
          </a:p>
          <a:p>
            <a:pPr marL="0" indent="0">
              <a:buNone/>
            </a:pPr>
            <a:r>
              <a:rPr lang="en-US" sz="1600" b="1" dirty="0"/>
              <a:t>Results: </a:t>
            </a:r>
          </a:p>
        </p:txBody>
      </p:sp>
      <p:pic>
        <p:nvPicPr>
          <p:cNvPr id="6" name="Picture 5">
            <a:extLst>
              <a:ext uri="{FF2B5EF4-FFF2-40B4-BE49-F238E27FC236}">
                <a16:creationId xmlns:a16="http://schemas.microsoft.com/office/drawing/2014/main" id="{53B334E9-A00D-DDD9-03C6-2FA2E41A5A39}"/>
              </a:ext>
            </a:extLst>
          </p:cNvPr>
          <p:cNvPicPr>
            <a:picLocks noChangeAspect="1"/>
          </p:cNvPicPr>
          <p:nvPr/>
        </p:nvPicPr>
        <p:blipFill>
          <a:blip r:embed="rId3"/>
          <a:stretch>
            <a:fillRect/>
          </a:stretch>
        </p:blipFill>
        <p:spPr>
          <a:xfrm>
            <a:off x="1727200" y="3429000"/>
            <a:ext cx="7884079" cy="3092171"/>
          </a:xfrm>
          <a:prstGeom prst="rect">
            <a:avLst/>
          </a:prstGeom>
        </p:spPr>
      </p:pic>
    </p:spTree>
    <p:extLst>
      <p:ext uri="{BB962C8B-B14F-4D97-AF65-F5344CB8AC3E}">
        <p14:creationId xmlns:p14="http://schemas.microsoft.com/office/powerpoint/2010/main" val="14372662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F0BEA1-0B54-C8DB-0F48-D1B9EA02AA72}"/>
              </a:ext>
            </a:extLst>
          </p:cNvPr>
          <p:cNvSpPr>
            <a:spLocks noGrp="1"/>
          </p:cNvSpPr>
          <p:nvPr>
            <p:ph type="title"/>
          </p:nvPr>
        </p:nvSpPr>
        <p:spPr>
          <a:xfrm>
            <a:off x="646111" y="402871"/>
            <a:ext cx="9404723" cy="1400530"/>
          </a:xfrm>
        </p:spPr>
        <p:txBody>
          <a:bodyPr>
            <a:normAutofit fontScale="90000"/>
          </a:bodyPr>
          <a:lstStyle/>
          <a:p>
            <a:r>
              <a:rPr lang="en-US" dirty="0"/>
              <a:t>Related Work 2</a:t>
            </a:r>
            <a:br>
              <a:rPr lang="en-US" dirty="0"/>
            </a:br>
            <a:r>
              <a:rPr lang="en-US" sz="1800" u="sng" kern="100" dirty="0">
                <a:solidFill>
                  <a:schemeClr val="accent4"/>
                </a:solidFill>
                <a:effectLst/>
                <a:latin typeface="Calibri" panose="020F0502020204030204" pitchFamily="34" charset="0"/>
                <a:ea typeface="Calibri" panose="020F0502020204030204" pitchFamily="34" charset="0"/>
                <a:cs typeface="Arial" panose="020B0604020202020204" pitchFamily="34" charset="0"/>
                <a:hlinkClick r:id="rId2"/>
              </a:rPr>
              <a:t>MesoNet: a Compact Facial Video Forgery Detection Network  </a:t>
            </a:r>
            <a:r>
              <a:rPr lang="en-US" sz="1800" u="sng" kern="100" dirty="0">
                <a:solidFill>
                  <a:srgbClr val="0563C1"/>
                </a:solidFill>
                <a:effectLst/>
                <a:latin typeface="Calibri" panose="020F0502020204030204" pitchFamily="34" charset="0"/>
                <a:ea typeface="Calibri" panose="020F0502020204030204" pitchFamily="34" charset="0"/>
                <a:cs typeface="Arial" panose="020B0604020202020204" pitchFamily="34" charset="0"/>
              </a:rPr>
              <a:t>September 2018.</a:t>
            </a:r>
            <a:br>
              <a:rPr lang="en-US" sz="1800" kern="100" dirty="0">
                <a:effectLst/>
                <a:latin typeface="Calibri" panose="020F0502020204030204" pitchFamily="34" charset="0"/>
                <a:ea typeface="Calibri" panose="020F0502020204030204" pitchFamily="34" charset="0"/>
                <a:cs typeface="Arial" panose="020B0604020202020204" pitchFamily="34" charset="0"/>
              </a:rPr>
            </a:br>
            <a:endParaRPr lang="en-US" dirty="0"/>
          </a:p>
        </p:txBody>
      </p:sp>
      <p:sp>
        <p:nvSpPr>
          <p:cNvPr id="3" name="Content Placeholder 2">
            <a:extLst>
              <a:ext uri="{FF2B5EF4-FFF2-40B4-BE49-F238E27FC236}">
                <a16:creationId xmlns:a16="http://schemas.microsoft.com/office/drawing/2014/main" id="{E475148C-142A-1A77-0793-6BBDB96A14EC}"/>
              </a:ext>
            </a:extLst>
          </p:cNvPr>
          <p:cNvSpPr>
            <a:spLocks noGrp="1"/>
          </p:cNvSpPr>
          <p:nvPr>
            <p:ph idx="1"/>
          </p:nvPr>
        </p:nvSpPr>
        <p:spPr>
          <a:xfrm>
            <a:off x="544512" y="1803401"/>
            <a:ext cx="10692447" cy="4601881"/>
          </a:xfrm>
        </p:spPr>
        <p:txBody>
          <a:bodyPr>
            <a:normAutofit/>
          </a:bodyPr>
          <a:lstStyle/>
          <a:p>
            <a:pPr marL="0" indent="0">
              <a:buNone/>
            </a:pPr>
            <a:endParaRPr lang="en-US" sz="1400" dirty="0"/>
          </a:p>
          <a:p>
            <a:pPr marL="0" indent="0">
              <a:buNone/>
            </a:pPr>
            <a:r>
              <a:rPr lang="en-US" sz="1600" b="1" dirty="0"/>
              <a:t>Datasets: </a:t>
            </a:r>
            <a:r>
              <a:rPr lang="en-US" sz="1600" dirty="0"/>
              <a:t>Deepfake, Face2Face</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indent="0">
              <a:buNone/>
            </a:pPr>
            <a:r>
              <a:rPr lang="en-US" sz="1800" b="1" dirty="0">
                <a:effectLst/>
                <a:latin typeface="Calibri" panose="020F0502020204030204" pitchFamily="34" charset="0"/>
                <a:ea typeface="Calibri" panose="020F0502020204030204" pitchFamily="34" charset="0"/>
                <a:cs typeface="Arial" panose="020B0604020202020204" pitchFamily="34" charset="0"/>
              </a:rPr>
              <a:t>Methodology:  </a:t>
            </a:r>
            <a:r>
              <a:rPr lang="en-US" sz="1800" dirty="0">
                <a:effectLst/>
                <a:latin typeface="Calibri" panose="020F0502020204030204" pitchFamily="34" charset="0"/>
                <a:ea typeface="Calibri" panose="020F0502020204030204" pitchFamily="34" charset="0"/>
                <a:cs typeface="Arial" panose="020B0604020202020204" pitchFamily="34" charset="0"/>
              </a:rPr>
              <a:t>Meso-4, </a:t>
            </a:r>
            <a:r>
              <a:rPr lang="en-US" sz="1600" dirty="0"/>
              <a:t>MesoInception-4</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indent="0">
              <a:buNone/>
            </a:pPr>
            <a:r>
              <a:rPr lang="en-US" sz="1800" b="1" dirty="0">
                <a:latin typeface="Calibri" panose="020F0502020204030204" pitchFamily="34" charset="0"/>
                <a:ea typeface="Calibri" panose="020F0502020204030204" pitchFamily="34" charset="0"/>
                <a:cs typeface="Arial" panose="020B0604020202020204" pitchFamily="34" charset="0"/>
              </a:rPr>
              <a:t>Limitations: </a:t>
            </a:r>
            <a:r>
              <a:rPr lang="en-US" sz="1800" dirty="0">
                <a:latin typeface="Calibri" panose="020F0502020204030204" pitchFamily="34" charset="0"/>
                <a:ea typeface="Calibri" panose="020F0502020204030204" pitchFamily="34" charset="0"/>
                <a:cs typeface="Arial" panose="020B0604020202020204" pitchFamily="34" charset="0"/>
              </a:rPr>
              <a:t>Blurry Images , F</a:t>
            </a:r>
            <a:r>
              <a:rPr lang="en-US" sz="1600" dirty="0"/>
              <a:t>ace barricades</a:t>
            </a:r>
          </a:p>
          <a:p>
            <a:pPr marL="0" indent="0">
              <a:buNone/>
            </a:pPr>
            <a:r>
              <a:rPr lang="en-US" sz="1600" b="1" dirty="0"/>
              <a:t>Results: </a:t>
            </a:r>
          </a:p>
        </p:txBody>
      </p:sp>
      <p:pic>
        <p:nvPicPr>
          <p:cNvPr id="5" name="Picture 4">
            <a:extLst>
              <a:ext uri="{FF2B5EF4-FFF2-40B4-BE49-F238E27FC236}">
                <a16:creationId xmlns:a16="http://schemas.microsoft.com/office/drawing/2014/main" id="{4F532A35-D007-7FFB-6888-B097DD0BD704}"/>
              </a:ext>
            </a:extLst>
          </p:cNvPr>
          <p:cNvPicPr>
            <a:picLocks noChangeAspect="1"/>
          </p:cNvPicPr>
          <p:nvPr/>
        </p:nvPicPr>
        <p:blipFill>
          <a:blip r:embed="rId3"/>
          <a:stretch>
            <a:fillRect/>
          </a:stretch>
        </p:blipFill>
        <p:spPr>
          <a:xfrm>
            <a:off x="646111" y="3708191"/>
            <a:ext cx="4739695" cy="1078413"/>
          </a:xfrm>
          <a:prstGeom prst="rect">
            <a:avLst/>
          </a:prstGeom>
        </p:spPr>
      </p:pic>
      <p:pic>
        <p:nvPicPr>
          <p:cNvPr id="8" name="Picture 7">
            <a:extLst>
              <a:ext uri="{FF2B5EF4-FFF2-40B4-BE49-F238E27FC236}">
                <a16:creationId xmlns:a16="http://schemas.microsoft.com/office/drawing/2014/main" id="{6D746E97-B48D-E9C9-4B53-585D60ECAE5F}"/>
              </a:ext>
            </a:extLst>
          </p:cNvPr>
          <p:cNvPicPr>
            <a:picLocks noChangeAspect="1"/>
          </p:cNvPicPr>
          <p:nvPr/>
        </p:nvPicPr>
        <p:blipFill>
          <a:blip r:embed="rId4"/>
          <a:stretch>
            <a:fillRect/>
          </a:stretch>
        </p:blipFill>
        <p:spPr>
          <a:xfrm>
            <a:off x="646111" y="4940565"/>
            <a:ext cx="4884294" cy="1196722"/>
          </a:xfrm>
          <a:prstGeom prst="rect">
            <a:avLst/>
          </a:prstGeom>
        </p:spPr>
      </p:pic>
    </p:spTree>
    <p:extLst>
      <p:ext uri="{BB962C8B-B14F-4D97-AF65-F5344CB8AC3E}">
        <p14:creationId xmlns:p14="http://schemas.microsoft.com/office/powerpoint/2010/main" val="26636456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E1BBF-03A6-5DFB-8F94-CA75E070F19A}"/>
              </a:ext>
            </a:extLst>
          </p:cNvPr>
          <p:cNvSpPr>
            <a:spLocks noGrp="1"/>
          </p:cNvSpPr>
          <p:nvPr>
            <p:ph type="title"/>
          </p:nvPr>
        </p:nvSpPr>
        <p:spPr/>
        <p:txBody>
          <a:bodyPr/>
          <a:lstStyle/>
          <a:p>
            <a:r>
              <a:rPr lang="en-US" dirty="0" err="1"/>
              <a:t>Comparision</a:t>
            </a:r>
            <a:r>
              <a:rPr lang="en-US" dirty="0"/>
              <a:t> of previous  Solution</a:t>
            </a:r>
          </a:p>
        </p:txBody>
      </p:sp>
      <p:sp>
        <p:nvSpPr>
          <p:cNvPr id="3" name="Content Placeholder 2">
            <a:extLst>
              <a:ext uri="{FF2B5EF4-FFF2-40B4-BE49-F238E27FC236}">
                <a16:creationId xmlns:a16="http://schemas.microsoft.com/office/drawing/2014/main" id="{60AC7E38-FC2E-1CBF-9BE1-DD77F1B7351A}"/>
              </a:ext>
            </a:extLst>
          </p:cNvPr>
          <p:cNvSpPr>
            <a:spLocks noGrp="1"/>
          </p:cNvSpPr>
          <p:nvPr>
            <p:ph idx="1"/>
          </p:nvPr>
        </p:nvSpPr>
        <p:spPr>
          <a:xfrm>
            <a:off x="1103312" y="2080910"/>
            <a:ext cx="8946541" cy="4195481"/>
          </a:xfrm>
        </p:spPr>
        <p:txBody>
          <a:bodyPr>
            <a:normAutofit/>
          </a:bodyPr>
          <a:lstStyle/>
          <a:p>
            <a:r>
              <a:rPr lang="en-US" dirty="0"/>
              <a:t>Related work 2 has an average detection rate of 98% for Deepfake videos and 95% for Face2Face videos under real conditions of diffusion on the internet.</a:t>
            </a:r>
          </a:p>
          <a:p>
            <a:r>
              <a:rPr lang="en-US" b="0" i="0" dirty="0">
                <a:effectLst/>
                <a:latin typeface="ElsevierGulliver"/>
              </a:rPr>
              <a:t>In related work 1 This study has utilized the latest datasets including the Deepfake Forensics (Celeb-DF) dataset, the Deepfake Vid-TIMIT dataset and the UADFV dataset for the evaluation process. With DFT-MF, our method achieved a 71.29% accuracy rate on the Deepfake forensics (Celeb-DF) dataset, 73.1% on the Deepfake Vid-TIMIT-HQ and 89.7% on the UADFV dataset</a:t>
            </a:r>
          </a:p>
          <a:p>
            <a:pPr marL="0" indent="0">
              <a:buNone/>
            </a:pPr>
            <a:endParaRPr lang="en-US" dirty="0">
              <a:latin typeface="ElsevierGulliver"/>
            </a:endParaRPr>
          </a:p>
        </p:txBody>
      </p:sp>
    </p:spTree>
    <p:extLst>
      <p:ext uri="{BB962C8B-B14F-4D97-AF65-F5344CB8AC3E}">
        <p14:creationId xmlns:p14="http://schemas.microsoft.com/office/powerpoint/2010/main" val="389827331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7" ma:contentTypeDescription="Create a new document." ma:contentTypeScope="" ma:versionID="c6f9a84f66a9c8b9a21755b9ffafb945">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27df39e3e7036dff54f89ddd5805ce72"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9DAD249-BF80-48EF-9AFB-36A11BCDC2CE}">
  <ds:schemaRefs>
    <ds:schemaRef ds:uri="http://schemas.microsoft.com/sharepoint/v3/contenttype/forms"/>
  </ds:schemaRefs>
</ds:datastoreItem>
</file>

<file path=customXml/itemProps2.xml><?xml version="1.0" encoding="utf-8"?>
<ds:datastoreItem xmlns:ds="http://schemas.openxmlformats.org/officeDocument/2006/customXml" ds:itemID="{6F4F4D41-822D-40F2-A7AC-E4E6CB36CA7A}">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C5A59D56-2157-4202-9D02-F44E447A241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Vapor Trail</Template>
  <TotalTime>2467</TotalTime>
  <Words>671</Words>
  <Application>Microsoft Office PowerPoint</Application>
  <PresentationFormat>Widescreen</PresentationFormat>
  <Paragraphs>57</Paragraphs>
  <Slides>14</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14</vt:i4>
      </vt:variant>
    </vt:vector>
  </HeadingPairs>
  <TitlesOfParts>
    <vt:vector size="21" baseType="lpstr">
      <vt:lpstr>Arial</vt:lpstr>
      <vt:lpstr>Calibri</vt:lpstr>
      <vt:lpstr>Century Gothic</vt:lpstr>
      <vt:lpstr>ElsevierGulliver</vt:lpstr>
      <vt:lpstr>Söhne</vt:lpstr>
      <vt:lpstr>Wingdings 3</vt:lpstr>
      <vt:lpstr>Ion</vt:lpstr>
      <vt:lpstr>Deepfake Detection: Unmasking the Digital Impostors</vt:lpstr>
      <vt:lpstr>Agenda </vt:lpstr>
      <vt:lpstr>INTRODUCTION Deepfakes are a rapidly evolving and concerning facet of artificial intelligence and digital manipulation. These technologies allow individuals to create highly convincing and often deceptive content, such as videos, audio recordings, or images, that appear to be real but are entirely fabricated.</vt:lpstr>
      <vt:lpstr>Background</vt:lpstr>
      <vt:lpstr>The Spread of Deceptive Deepfake Content</vt:lpstr>
      <vt:lpstr>Objectives</vt:lpstr>
      <vt:lpstr>Related Work 1 DFT-MF: Enhanced deepfake detection using mouth movement and transfer learning 4 December 2021  </vt:lpstr>
      <vt:lpstr>Related Work 2 MesoNet: a Compact Facial Video Forgery Detection Network  September 2018. </vt:lpstr>
      <vt:lpstr>Comparision of previous  Solution</vt:lpstr>
      <vt:lpstr>Proposed Solution</vt:lpstr>
      <vt:lpstr>System Architecture</vt:lpstr>
      <vt:lpstr>Conclusion </vt:lpstr>
      <vt:lpstr>Reference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Deepfake Detection: Unmasking the Digital Impostors</dc:title>
  <dc:creator>Ibrahim Ezzat</dc:creator>
  <cp:lastModifiedBy>Ibrahim Ezzat</cp:lastModifiedBy>
  <cp:revision>13</cp:revision>
  <dcterms:created xsi:type="dcterms:W3CDTF">2023-10-23T12:18:11Z</dcterms:created>
  <dcterms:modified xsi:type="dcterms:W3CDTF">2023-10-30T07:11:55Z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